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0"/>
  </p:notesMasterIdLst>
  <p:sldIdLst>
    <p:sldId id="437" r:id="rId5"/>
    <p:sldId id="258" r:id="rId6"/>
    <p:sldId id="259" r:id="rId7"/>
    <p:sldId id="501" r:id="rId8"/>
    <p:sldId id="481" r:id="rId9"/>
    <p:sldId id="262" r:id="rId10"/>
    <p:sldId id="502" r:id="rId11"/>
    <p:sldId id="263" r:id="rId12"/>
    <p:sldId id="264" r:id="rId13"/>
    <p:sldId id="265" r:id="rId14"/>
    <p:sldId id="482" r:id="rId15"/>
    <p:sldId id="266" r:id="rId16"/>
    <p:sldId id="267" r:id="rId17"/>
    <p:sldId id="268" r:id="rId18"/>
    <p:sldId id="269" r:id="rId19"/>
    <p:sldId id="270" r:id="rId20"/>
    <p:sldId id="487" r:id="rId21"/>
    <p:sldId id="271" r:id="rId22"/>
    <p:sldId id="273" r:id="rId23"/>
    <p:sldId id="498" r:id="rId24"/>
    <p:sldId id="275" r:id="rId25"/>
    <p:sldId id="277" r:id="rId26"/>
    <p:sldId id="499" r:id="rId27"/>
    <p:sldId id="500" r:id="rId28"/>
    <p:sldId id="460"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075B7"/>
    <a:srgbClr val="1A4061"/>
    <a:srgbClr val="CCD8E0"/>
    <a:srgbClr val="7A8A9A"/>
    <a:srgbClr val="3075B8"/>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3" autoAdjust="0"/>
    <p:restoredTop sz="84644" autoAdjust="0"/>
  </p:normalViewPr>
  <p:slideViewPr>
    <p:cSldViewPr snapToGrid="0">
      <p:cViewPr varScale="1">
        <p:scale>
          <a:sx n="96" d="100"/>
          <a:sy n="96" d="100"/>
        </p:scale>
        <p:origin x="1200" y="1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09D2D2-1ED3-4E3E-BF55-29673278FA6E}" type="datetimeFigureOut">
              <a:rPr lang="en-US" smtClean="0"/>
              <a:t>4/14/23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F21504-23C1-451B-A2F3-7E27B4A945DC}" type="slidenum">
              <a:rPr lang="en-US" smtClean="0"/>
              <a:t>‹#›</a:t>
            </a:fld>
            <a:endParaRPr lang="en-US"/>
          </a:p>
        </p:txBody>
      </p:sp>
    </p:spTree>
    <p:extLst>
      <p:ext uri="{BB962C8B-B14F-4D97-AF65-F5344CB8AC3E}">
        <p14:creationId xmlns:p14="http://schemas.microsoft.com/office/powerpoint/2010/main" val="2296599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alcomgt.sharepoint.com/ld/SitePages/Learning%20Resource%20Documents.aspx"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entury Gothic" panose="020B0502020202020204" pitchFamily="34" charset="0"/>
                <a:ea typeface="Calibri" panose="020F0502020204030204" pitchFamily="34" charset="0"/>
                <a:cs typeface="Times New Roman" panose="02020603050405020304" pitchFamily="18" charset="0"/>
              </a:rPr>
              <a:t>Welcome to the Special Claims Process Training! </a:t>
            </a:r>
            <a:endParaRPr lang="en-US" sz="1800" dirty="0"/>
          </a:p>
        </p:txBody>
      </p:sp>
      <p:sp>
        <p:nvSpPr>
          <p:cNvPr id="4" name="Slide Number Placeholder 3"/>
          <p:cNvSpPr>
            <a:spLocks noGrp="1"/>
          </p:cNvSpPr>
          <p:nvPr>
            <p:ph type="sldNum" sz="quarter" idx="5"/>
          </p:nvPr>
        </p:nvSpPr>
        <p:spPr/>
        <p:txBody>
          <a:bodyPr/>
          <a:lstStyle/>
          <a:p>
            <a:fld id="{F1687888-F0A0-4B29-A1C6-E0D058DD7261}" type="slidenum">
              <a:rPr lang="en-US" smtClean="0"/>
              <a:t>1</a:t>
            </a:fld>
            <a:endParaRPr lang="en-US" dirty="0"/>
          </a:p>
        </p:txBody>
      </p:sp>
    </p:spTree>
    <p:extLst>
      <p:ext uri="{BB962C8B-B14F-4D97-AF65-F5344CB8AC3E}">
        <p14:creationId xmlns:p14="http://schemas.microsoft.com/office/powerpoint/2010/main" val="26619522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entury Gothic" panose="020B0502020202020204" pitchFamily="34" charset="0"/>
                <a:ea typeface="Calibri" panose="020F0502020204030204" pitchFamily="34" charset="0"/>
                <a:cs typeface="Times New Roman" panose="02020603050405020304" pitchFamily="18" charset="0"/>
              </a:rPr>
              <a:t>To initiate the vacancy loss special claim, Valerie will click the Create Person button (located in the top, right corner) and enter the following information: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entury Gothic" panose="020B050202020202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entury Gothic" panose="020B0502020202020204" pitchFamily="34" charset="0"/>
                <a:ea typeface="Calibri" panose="020F0502020204030204" pitchFamily="34" charset="0"/>
                <a:cs typeface="Times New Roman" panose="02020603050405020304" pitchFamily="18" charset="0"/>
              </a:rPr>
              <a:t>First – Enter “Special”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entury Gothic" panose="020B0502020202020204" pitchFamily="34" charset="0"/>
                <a:ea typeface="Calibri" panose="020F0502020204030204" pitchFamily="34" charset="0"/>
                <a:cs typeface="Times New Roman" panose="02020603050405020304" pitchFamily="18" charset="0"/>
              </a:rPr>
              <a:t>Last – Enter “Claims”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entury Gothic" panose="020B0502020202020204" pitchFamily="34" charset="0"/>
                <a:ea typeface="Calibri" panose="020F0502020204030204" pitchFamily="34" charset="0"/>
                <a:cs typeface="Times New Roman" panose="02020603050405020304" pitchFamily="18" charset="0"/>
              </a:rPr>
              <a:t>Unit Number – Enter the unit number that the vacancy loss claim is being submitted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entury Gothic" panose="020B0502020202020204" pitchFamily="34" charset="0"/>
                <a:ea typeface="Calibri" panose="020F0502020204030204" pitchFamily="34" charset="0"/>
                <a:cs typeface="Times New Roman" panose="02020603050405020304" pitchFamily="18" charset="0"/>
              </a:rPr>
              <a:t>Move-In Date – Enter “1/1/1950”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entury Gothic" panose="020B0502020202020204" pitchFamily="34" charset="0"/>
                <a:ea typeface="Calibri" panose="020F0502020204030204" pitchFamily="34" charset="0"/>
                <a:cs typeface="Times New Roman" panose="02020603050405020304" pitchFamily="18" charset="0"/>
              </a:rPr>
              <a:t>Next Renewal Date – Enter “1/1/1950”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1800" dirty="0">
                <a:effectLst/>
                <a:latin typeface="Century Gothic" panose="020B0502020202020204" pitchFamily="34" charset="0"/>
                <a:ea typeface="Calibri" panose="020F0502020204030204" pitchFamily="34" charset="0"/>
                <a:cs typeface="Times New Roman" panose="02020603050405020304" pitchFamily="18" charset="0"/>
              </a:rPr>
              <a:t>Move-Out Date – Enter the actual move-out date of the previous resident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entury Gothic" panose="020B050202020202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entury Gothic" panose="020B0502020202020204" pitchFamily="34" charset="0"/>
                <a:ea typeface="Calibri" panose="020F0502020204030204" pitchFamily="34" charset="0"/>
                <a:cs typeface="Times New Roman" panose="02020603050405020304" pitchFamily="18" charset="0"/>
              </a:rPr>
              <a:t>Click Save.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entury Gothic" panose="020B050202020202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CF21504-23C1-451B-A2F3-7E27B4A945DC}" type="slidenum">
              <a:rPr lang="en-US" smtClean="0"/>
              <a:t>10</a:t>
            </a:fld>
            <a:endParaRPr lang="en-US"/>
          </a:p>
        </p:txBody>
      </p:sp>
    </p:spTree>
    <p:extLst>
      <p:ext uri="{BB962C8B-B14F-4D97-AF65-F5344CB8AC3E}">
        <p14:creationId xmlns:p14="http://schemas.microsoft.com/office/powerpoint/2010/main" val="30547104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Now that Valerie has created a Special Claims tenant for her property, she can now upload her move-out file for that unit in RightSource.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endParaRPr lang="en-US" dirty="0"/>
          </a:p>
        </p:txBody>
      </p:sp>
      <p:sp>
        <p:nvSpPr>
          <p:cNvPr id="4" name="Slide Number Placeholder 3"/>
          <p:cNvSpPr>
            <a:spLocks noGrp="1"/>
          </p:cNvSpPr>
          <p:nvPr>
            <p:ph type="sldNum" sz="quarter" idx="5"/>
          </p:nvPr>
        </p:nvSpPr>
        <p:spPr/>
        <p:txBody>
          <a:bodyPr/>
          <a:lstStyle/>
          <a:p>
            <a:fld id="{0A488001-EF7B-4B08-8104-BBF8DEB2B294}" type="slidenum">
              <a:rPr lang="en-US" smtClean="0"/>
              <a:t>11</a:t>
            </a:fld>
            <a:endParaRPr lang="en-US"/>
          </a:p>
        </p:txBody>
      </p:sp>
    </p:spTree>
    <p:extLst>
      <p:ext uri="{BB962C8B-B14F-4D97-AF65-F5344CB8AC3E}">
        <p14:creationId xmlns:p14="http://schemas.microsoft.com/office/powerpoint/2010/main" val="28949412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a:lnSpc>
                <a:spcPct val="107000"/>
              </a:lnSpc>
              <a:spcBef>
                <a:spcPts val="0"/>
              </a:spcBef>
              <a:spcAft>
                <a:spcPts val="800"/>
              </a:spcAft>
            </a:pPr>
            <a:r>
              <a:rPr lang="en-US" sz="1800" dirty="0">
                <a:effectLst/>
                <a:latin typeface="Century Gothic" panose="020B0502020202020204" pitchFamily="34" charset="0"/>
                <a:ea typeface="Calibri" panose="020F0502020204030204" pitchFamily="34" charset="0"/>
                <a:cs typeface="Times New Roman" panose="02020603050405020304" pitchFamily="18" charset="0"/>
              </a:rPr>
              <a:t>In RightSource, Valerie will click the Tenants tab and select the Special Claims tenant that she just created.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entury Gothic" panose="020B050202020202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entury Gothic" panose="020B0502020202020204" pitchFamily="34" charset="0"/>
                <a:ea typeface="Calibri" panose="020F0502020204030204" pitchFamily="34" charset="0"/>
                <a:cs typeface="Times New Roman" panose="02020603050405020304" pitchFamily="18" charset="0"/>
              </a:rPr>
              <a:t>Valerie will select Create Certification located in the upper, right corner.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entury Gothic" panose="020B050202020202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CF21504-23C1-451B-A2F3-7E27B4A945DC}" type="slidenum">
              <a:rPr lang="en-US" smtClean="0"/>
              <a:t>12</a:t>
            </a:fld>
            <a:endParaRPr lang="en-US"/>
          </a:p>
        </p:txBody>
      </p:sp>
    </p:spTree>
    <p:extLst>
      <p:ext uri="{BB962C8B-B14F-4D97-AF65-F5344CB8AC3E}">
        <p14:creationId xmlns:p14="http://schemas.microsoft.com/office/powerpoint/2010/main" val="1203049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entury Gothic" panose="020B0502020202020204" pitchFamily="34" charset="0"/>
                <a:ea typeface="Calibri" panose="020F0502020204030204" pitchFamily="34" charset="0"/>
                <a:cs typeface="Times New Roman" panose="02020603050405020304" pitchFamily="18" charset="0"/>
              </a:rPr>
              <a:t>She will enter the following information: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entury Gothic" panose="020B0502020202020204" pitchFamily="34" charset="0"/>
                <a:ea typeface="Calibri" panose="020F0502020204030204" pitchFamily="34" charset="0"/>
                <a:cs typeface="Times New Roman" panose="02020603050405020304" pitchFamily="18" charset="0"/>
              </a:rPr>
              <a:t>Certification Type – Move Out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entury Gothic" panose="020B0502020202020204" pitchFamily="34" charset="0"/>
                <a:ea typeface="Calibri" panose="020F0502020204030204" pitchFamily="34" charset="0"/>
                <a:cs typeface="Times New Roman" panose="02020603050405020304" pitchFamily="18" charset="0"/>
              </a:rPr>
              <a:t>Effective Date – Enter today’s date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1800" dirty="0">
                <a:effectLst/>
                <a:latin typeface="Century Gothic" panose="020B0502020202020204" pitchFamily="34" charset="0"/>
                <a:ea typeface="Calibri" panose="020F0502020204030204" pitchFamily="34" charset="0"/>
                <a:cs typeface="Times New Roman" panose="02020603050405020304" pitchFamily="18" charset="0"/>
              </a:rPr>
              <a:t>Renewal Date – Enter today’s date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entury Gothic" panose="020B050202020202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entury Gothic" panose="020B0502020202020204" pitchFamily="34" charset="0"/>
                <a:ea typeface="Calibri" panose="020F0502020204030204" pitchFamily="34" charset="0"/>
                <a:cs typeface="Times New Roman" panose="02020603050405020304" pitchFamily="18" charset="0"/>
              </a:rPr>
              <a:t>She will click Choose File and locate the move-out file to be uploaded.  Please Note: Valerie will upload the complete move-out file and the Special Claims checklist.  The Special Claims checklist can be found on the </a:t>
            </a:r>
            <a:r>
              <a:rPr lang="en-US" sz="1800" u="sng" dirty="0">
                <a:solidFill>
                  <a:srgbClr val="0563C1"/>
                </a:solidFill>
                <a:effectLst/>
                <a:latin typeface="Century Gothic" panose="020B0502020202020204" pitchFamily="34" charset="0"/>
                <a:ea typeface="Calibri" panose="020F0502020204030204" pitchFamily="34" charset="0"/>
                <a:cs typeface="Times New Roman" panose="02020603050405020304" pitchFamily="18" charset="0"/>
                <a:hlinkClick r:id="rId3"/>
              </a:rPr>
              <a:t>Learning Resource Documents page</a:t>
            </a:r>
            <a:r>
              <a:rPr lang="en-US" sz="1800" dirty="0">
                <a:effectLst/>
                <a:latin typeface="Century Gothic" panose="020B0502020202020204" pitchFamily="34" charset="0"/>
                <a:ea typeface="Calibri" panose="020F0502020204030204" pitchFamily="34" charset="0"/>
                <a:cs typeface="Times New Roman" panose="02020603050405020304" pitchFamily="18" charset="0"/>
              </a:rPr>
              <a:t> (RightSource _ Special Claims _ Your State) in SharePoint.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entury Gothic" panose="020B050202020202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entury Gothic" panose="020B0502020202020204" pitchFamily="34" charset="0"/>
                <a:ea typeface="Calibri" panose="020F0502020204030204" pitchFamily="34" charset="0"/>
                <a:cs typeface="Times New Roman" panose="02020603050405020304" pitchFamily="18" charset="0"/>
              </a:rPr>
              <a:t>Also Note: RightSource will create the HUD Form 52671-C and HUD Form 52670-A.  These forms do not need to be sent with the initial special claim upload.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entury Gothic" panose="020B050202020202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entury Gothic" panose="020B0502020202020204" pitchFamily="34" charset="0"/>
                <a:ea typeface="Calibri" panose="020F0502020204030204" pitchFamily="34" charset="0"/>
                <a:cs typeface="Times New Roman" panose="02020603050405020304" pitchFamily="18" charset="0"/>
              </a:rPr>
              <a:t>Now that Valerie has uploaded the appropriate documents, she will click Save.  The Special Claim will move to the Ready to Review status.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CF21504-23C1-451B-A2F3-7E27B4A945DC}" type="slidenum">
              <a:rPr lang="en-US" smtClean="0"/>
              <a:t>13</a:t>
            </a:fld>
            <a:endParaRPr lang="en-US"/>
          </a:p>
        </p:txBody>
      </p:sp>
    </p:spTree>
    <p:extLst>
      <p:ext uri="{BB962C8B-B14F-4D97-AF65-F5344CB8AC3E}">
        <p14:creationId xmlns:p14="http://schemas.microsoft.com/office/powerpoint/2010/main" val="40135609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entury Gothic" panose="020B0502020202020204" pitchFamily="34" charset="0"/>
                <a:ea typeface="Calibri" panose="020F0502020204030204" pitchFamily="34" charset="0"/>
                <a:cs typeface="Times New Roman" panose="02020603050405020304" pitchFamily="18" charset="0"/>
              </a:rPr>
              <a:t>Valerie will be able to view the status of the special claim that she just submitted at any time.</a:t>
            </a:r>
            <a:endParaRPr lang="en-US" dirty="0"/>
          </a:p>
        </p:txBody>
      </p:sp>
      <p:sp>
        <p:nvSpPr>
          <p:cNvPr id="4" name="Slide Number Placeholder 3"/>
          <p:cNvSpPr>
            <a:spLocks noGrp="1"/>
          </p:cNvSpPr>
          <p:nvPr>
            <p:ph type="sldNum" sz="quarter" idx="5"/>
          </p:nvPr>
        </p:nvSpPr>
        <p:spPr/>
        <p:txBody>
          <a:bodyPr/>
          <a:lstStyle/>
          <a:p>
            <a:fld id="{2CF21504-23C1-451B-A2F3-7E27B4A945DC}" type="slidenum">
              <a:rPr lang="en-US" smtClean="0"/>
              <a:t>14</a:t>
            </a:fld>
            <a:endParaRPr lang="en-US"/>
          </a:p>
        </p:txBody>
      </p:sp>
    </p:spTree>
    <p:extLst>
      <p:ext uri="{BB962C8B-B14F-4D97-AF65-F5344CB8AC3E}">
        <p14:creationId xmlns:p14="http://schemas.microsoft.com/office/powerpoint/2010/main" val="42006645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entury Gothic" panose="020B0502020202020204" pitchFamily="34" charset="0"/>
                <a:ea typeface="Calibri" panose="020F0502020204030204" pitchFamily="34" charset="0"/>
                <a:cs typeface="Times New Roman" panose="02020603050405020304" pitchFamily="18" charset="0"/>
              </a:rPr>
              <a:t>If the status is Incomplete, Valerie can view </a:t>
            </a:r>
            <a:r>
              <a:rPr lang="en-US" sz="1800" dirty="0" err="1">
                <a:effectLst/>
                <a:latin typeface="Century Gothic" panose="020B0502020202020204" pitchFamily="34" charset="0"/>
                <a:ea typeface="Calibri" panose="020F0502020204030204" pitchFamily="34" charset="0"/>
                <a:cs typeface="Times New Roman" panose="02020603050405020304" pitchFamily="18" charset="0"/>
              </a:rPr>
              <a:t>RightSource’s</a:t>
            </a:r>
            <a:r>
              <a:rPr lang="en-US" sz="1800" dirty="0">
                <a:effectLst/>
                <a:latin typeface="Century Gothic" panose="020B0502020202020204" pitchFamily="34" charset="0"/>
                <a:ea typeface="Calibri" panose="020F0502020204030204" pitchFamily="34" charset="0"/>
                <a:cs typeface="Times New Roman" panose="02020603050405020304" pitchFamily="18" charset="0"/>
              </a:rPr>
              <a:t> findings by first selecting her property on the Properties page.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entury Gothic" panose="020B050202020202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entury Gothic" panose="020B0502020202020204" pitchFamily="34" charset="0"/>
                <a:ea typeface="Calibri" panose="020F0502020204030204" pitchFamily="34" charset="0"/>
                <a:cs typeface="Times New Roman" panose="02020603050405020304" pitchFamily="18" charset="0"/>
              </a:rPr>
              <a:t>Next to the tenant named Special Claims, she will click the vertical three dots and select View Document.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CF21504-23C1-451B-A2F3-7E27B4A945DC}" type="slidenum">
              <a:rPr lang="en-US" smtClean="0"/>
              <a:t>15</a:t>
            </a:fld>
            <a:endParaRPr lang="en-US"/>
          </a:p>
        </p:txBody>
      </p:sp>
    </p:spTree>
    <p:extLst>
      <p:ext uri="{BB962C8B-B14F-4D97-AF65-F5344CB8AC3E}">
        <p14:creationId xmlns:p14="http://schemas.microsoft.com/office/powerpoint/2010/main" val="25077933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entury Gothic" panose="020B0502020202020204" pitchFamily="34" charset="0"/>
                <a:ea typeface="Calibri" panose="020F0502020204030204" pitchFamily="34" charset="0"/>
                <a:cs typeface="Times New Roman" panose="02020603050405020304" pitchFamily="18" charset="0"/>
              </a:rPr>
              <a:t>Valerie will select each individual finding to display the finding, the finding type, and any specific notes pertaining to the finding.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pPr marL="0" marR="0">
              <a:lnSpc>
                <a:spcPct val="107000"/>
              </a:lnSpc>
              <a:spcBef>
                <a:spcPts val="0"/>
              </a:spcBef>
              <a:spcAft>
                <a:spcPts val="800"/>
              </a:spcAft>
            </a:pPr>
            <a:r>
              <a:rPr lang="en-US" sz="1800" dirty="0">
                <a:effectLst/>
                <a:latin typeface="Century Gothic" panose="020B0502020202020204" pitchFamily="34" charset="0"/>
                <a:ea typeface="Calibri" panose="020F0502020204030204" pitchFamily="34" charset="0"/>
                <a:cs typeface="Times New Roman" panose="02020603050405020304" pitchFamily="18" charset="0"/>
              </a:rPr>
              <a:t>If corrections are needed, Valerie will upload them to RightSource using the same steps outlined for her initial upload.  Uploading new information will change the status of the special claim to Ready for Review.</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entury Gothic" panose="020B050202020202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b="1" dirty="0">
                <a:effectLst/>
                <a:latin typeface="Century Gothic" panose="020B0502020202020204" pitchFamily="34" charset="0"/>
                <a:ea typeface="Calibri" panose="020F0502020204030204" pitchFamily="34" charset="0"/>
                <a:cs typeface="Times New Roman" panose="02020603050405020304" pitchFamily="18" charset="0"/>
              </a:rPr>
              <a:t>Please Note: </a:t>
            </a:r>
            <a:r>
              <a:rPr lang="en-US" sz="1800" dirty="0">
                <a:effectLst/>
                <a:latin typeface="Century Gothic" panose="020B0502020202020204" pitchFamily="34" charset="0"/>
                <a:ea typeface="Calibri" panose="020F0502020204030204" pitchFamily="34" charset="0"/>
                <a:cs typeface="Times New Roman" panose="02020603050405020304" pitchFamily="18" charset="0"/>
              </a:rPr>
              <a:t>Valerie will not re-upload the entire file, only the corrections that have been outlined.</a:t>
            </a:r>
            <a:endParaRPr lang="en-US" dirty="0"/>
          </a:p>
        </p:txBody>
      </p:sp>
      <p:sp>
        <p:nvSpPr>
          <p:cNvPr id="4" name="Slide Number Placeholder 3"/>
          <p:cNvSpPr>
            <a:spLocks noGrp="1"/>
          </p:cNvSpPr>
          <p:nvPr>
            <p:ph type="sldNum" sz="quarter" idx="5"/>
          </p:nvPr>
        </p:nvSpPr>
        <p:spPr/>
        <p:txBody>
          <a:bodyPr/>
          <a:lstStyle/>
          <a:p>
            <a:fld id="{2CF21504-23C1-451B-A2F3-7E27B4A945DC}" type="slidenum">
              <a:rPr lang="en-US" smtClean="0"/>
              <a:t>16</a:t>
            </a:fld>
            <a:endParaRPr lang="en-US"/>
          </a:p>
        </p:txBody>
      </p:sp>
    </p:spTree>
    <p:extLst>
      <p:ext uri="{BB962C8B-B14F-4D97-AF65-F5344CB8AC3E}">
        <p14:creationId xmlns:p14="http://schemas.microsoft.com/office/powerpoint/2010/main" val="39925417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a:lnSpc>
                <a:spcPct val="107000"/>
              </a:lnSpc>
              <a:spcBef>
                <a:spcPts val="0"/>
              </a:spcBef>
              <a:spcAft>
                <a:spcPts val="800"/>
              </a:spcAft>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Let’s now discuss how to upload corrections for special claims.</a:t>
            </a:r>
            <a:endParaRPr lang="en-US" dirty="0"/>
          </a:p>
        </p:txBody>
      </p:sp>
      <p:sp>
        <p:nvSpPr>
          <p:cNvPr id="4" name="Slide Number Placeholder 3"/>
          <p:cNvSpPr>
            <a:spLocks noGrp="1"/>
          </p:cNvSpPr>
          <p:nvPr>
            <p:ph type="sldNum" sz="quarter" idx="5"/>
          </p:nvPr>
        </p:nvSpPr>
        <p:spPr/>
        <p:txBody>
          <a:bodyPr/>
          <a:lstStyle/>
          <a:p>
            <a:fld id="{0A488001-EF7B-4B08-8104-BBF8DEB2B294}" type="slidenum">
              <a:rPr lang="en-US" smtClean="0"/>
              <a:t>17</a:t>
            </a:fld>
            <a:endParaRPr lang="en-US"/>
          </a:p>
        </p:txBody>
      </p:sp>
    </p:spTree>
    <p:extLst>
      <p:ext uri="{BB962C8B-B14F-4D97-AF65-F5344CB8AC3E}">
        <p14:creationId xmlns:p14="http://schemas.microsoft.com/office/powerpoint/2010/main" val="3401396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1" dirty="0">
                <a:effectLst/>
                <a:latin typeface="Century Gothic" panose="020B0502020202020204" pitchFamily="34" charset="0"/>
                <a:ea typeface="Calibri" panose="020F0502020204030204" pitchFamily="34" charset="0"/>
                <a:cs typeface="Times New Roman" panose="02020603050405020304" pitchFamily="18" charset="0"/>
              </a:rPr>
              <a:t> </a:t>
            </a:r>
            <a:r>
              <a:rPr lang="en-US" sz="1800" dirty="0">
                <a:effectLst/>
                <a:latin typeface="Century Gothic" panose="020B0502020202020204" pitchFamily="34" charset="0"/>
                <a:ea typeface="Calibri" panose="020F0502020204030204" pitchFamily="34" charset="0"/>
                <a:cs typeface="Times New Roman" panose="02020603050405020304" pitchFamily="18" charset="0"/>
              </a:rPr>
              <a:t>Once a special claim has been reviewed, the claim can be updated by submitting corrections needed rather than uploading the entire file.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entury Gothic" panose="020B050202020202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entury Gothic" panose="020B0502020202020204" pitchFamily="34" charset="0"/>
                <a:ea typeface="Calibri" panose="020F0502020204030204" pitchFamily="34" charset="0"/>
                <a:cs typeface="Times New Roman" panose="02020603050405020304" pitchFamily="18" charset="0"/>
              </a:rPr>
              <a:t>After Valerie clicks her property from the Property’s screen, she will locate the Special Claims tenant and click Update.</a:t>
            </a:r>
          </a:p>
          <a:p>
            <a:pPr marL="0" marR="0">
              <a:lnSpc>
                <a:spcPct val="107000"/>
              </a:lnSpc>
              <a:spcBef>
                <a:spcPts val="0"/>
              </a:spcBef>
              <a:spcAft>
                <a:spcPts val="800"/>
              </a:spcAft>
            </a:pPr>
            <a:endParaRPr lang="en-US" sz="1800" dirty="0">
              <a:effectLst/>
              <a:latin typeface="Century Gothic" panose="020B0502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entury Gothic" panose="020B0502020202020204" pitchFamily="34" charset="0"/>
                <a:ea typeface="Calibri" panose="020F0502020204030204" pitchFamily="34" charset="0"/>
                <a:cs typeface="Times New Roman" panose="02020603050405020304" pitchFamily="18" charset="0"/>
              </a:rPr>
              <a:t>Next, Valerie will click Choose File, select the appropriate document(s), and click Save.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07000"/>
              </a:lnSpc>
              <a:spcBef>
                <a:spcPts val="0"/>
              </a:spcBef>
              <a:spcAft>
                <a:spcPts val="800"/>
              </a:spcAft>
            </a:pPr>
            <a:endParaRPr lang="en-US" dirty="0"/>
          </a:p>
        </p:txBody>
      </p:sp>
      <p:sp>
        <p:nvSpPr>
          <p:cNvPr id="4" name="Slide Number Placeholder 3"/>
          <p:cNvSpPr>
            <a:spLocks noGrp="1"/>
          </p:cNvSpPr>
          <p:nvPr>
            <p:ph type="sldNum" sz="quarter" idx="5"/>
          </p:nvPr>
        </p:nvSpPr>
        <p:spPr/>
        <p:txBody>
          <a:bodyPr/>
          <a:lstStyle/>
          <a:p>
            <a:fld id="{2CF21504-23C1-451B-A2F3-7E27B4A945DC}" type="slidenum">
              <a:rPr lang="en-US" smtClean="0"/>
              <a:t>18</a:t>
            </a:fld>
            <a:endParaRPr lang="en-US"/>
          </a:p>
        </p:txBody>
      </p:sp>
    </p:spTree>
    <p:extLst>
      <p:ext uri="{BB962C8B-B14F-4D97-AF65-F5344CB8AC3E}">
        <p14:creationId xmlns:p14="http://schemas.microsoft.com/office/powerpoint/2010/main" val="3963347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a:lnSpc>
                <a:spcPct val="107000"/>
              </a:lnSpc>
              <a:spcBef>
                <a:spcPts val="0"/>
              </a:spcBef>
              <a:spcAft>
                <a:spcPts val="800"/>
              </a:spcAft>
            </a:pPr>
            <a:r>
              <a:rPr lang="en-US" sz="1800" dirty="0">
                <a:effectLst/>
                <a:latin typeface="Century Gothic" panose="020B0502020202020204" pitchFamily="34" charset="0"/>
                <a:ea typeface="Calibri" panose="020F0502020204030204" pitchFamily="34" charset="0"/>
                <a:cs typeface="Times New Roman" panose="02020603050405020304" pitchFamily="18" charset="0"/>
              </a:rPr>
              <a:t>Once the special claim is approved, RightSource will submit all required documents to the Contract Administrator or the local HUD Field Office.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entury Gothic" panose="020B0502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entury Gothic" panose="020B0502020202020204" pitchFamily="34" charset="0"/>
                <a:ea typeface="Calibri" panose="020F0502020204030204" pitchFamily="34" charset="0"/>
                <a:cs typeface="Times New Roman" panose="02020603050405020304" pitchFamily="18" charset="0"/>
              </a:rPr>
              <a:t>When Management receives the approval letter from the Contract Administrator or the local HUD Field Office, this letter will be uploaded to the approved Special Claims file in RightSource.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entury Gothic" panose="020B050202020202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Font typeface="+mj-lt"/>
              <a:buNone/>
            </a:pPr>
            <a:r>
              <a:rPr lang="en-US" sz="1800" dirty="0">
                <a:effectLst/>
                <a:latin typeface="Century Gothic" panose="020B0502020202020204" pitchFamily="34" charset="0"/>
                <a:ea typeface="Calibri" panose="020F0502020204030204" pitchFamily="34" charset="0"/>
                <a:cs typeface="Times New Roman" panose="02020603050405020304" pitchFamily="18" charset="0"/>
              </a:rPr>
              <a:t>RightSource will review the approval letter and enter the claim in Yardi. This will allow for the special claim to successfully make it on the next voucher.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entury Gothic" panose="020B050202020202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entury Gothic" panose="020B0502020202020204" pitchFamily="34" charset="0"/>
                <a:ea typeface="Calibri" panose="020F0502020204030204" pitchFamily="34" charset="0"/>
                <a:cs typeface="Times New Roman" panose="02020603050405020304" pitchFamily="18" charset="0"/>
              </a:rPr>
              <a:t>RightSource will then mark the Special Claims file in RightSource as “Complete” and upload the approved documents. </a:t>
            </a:r>
            <a:endParaRPr lang="en-US" dirty="0"/>
          </a:p>
        </p:txBody>
      </p:sp>
      <p:sp>
        <p:nvSpPr>
          <p:cNvPr id="4" name="Slide Number Placeholder 3"/>
          <p:cNvSpPr>
            <a:spLocks noGrp="1"/>
          </p:cNvSpPr>
          <p:nvPr>
            <p:ph type="sldNum" sz="quarter" idx="5"/>
          </p:nvPr>
        </p:nvSpPr>
        <p:spPr/>
        <p:txBody>
          <a:bodyPr/>
          <a:lstStyle/>
          <a:p>
            <a:fld id="{2CF21504-23C1-451B-A2F3-7E27B4A945DC}" type="slidenum">
              <a:rPr lang="en-US" smtClean="0"/>
              <a:t>19</a:t>
            </a:fld>
            <a:endParaRPr lang="en-US"/>
          </a:p>
        </p:txBody>
      </p:sp>
    </p:spTree>
    <p:extLst>
      <p:ext uri="{BB962C8B-B14F-4D97-AF65-F5344CB8AC3E}">
        <p14:creationId xmlns:p14="http://schemas.microsoft.com/office/powerpoint/2010/main" val="13627711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entury Gothic" panose="020B0502020202020204" pitchFamily="34" charset="0"/>
                <a:ea typeface="Calibri" panose="020F0502020204030204" pitchFamily="34" charset="0"/>
                <a:cs typeface="Times New Roman" panose="02020603050405020304" pitchFamily="18" charset="0"/>
              </a:rPr>
              <a:t>In this session, we will discuss the following: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entury Gothic" panose="020B0502020202020204" pitchFamily="34" charset="0"/>
                <a:ea typeface="Calibri" panose="020F0502020204030204" pitchFamily="34" charset="0"/>
                <a:cs typeface="Times New Roman" panose="02020603050405020304" pitchFamily="18" charset="0"/>
              </a:rPr>
              <a:t>How to Create a Special Claims Tenant in RightSource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entury Gothic" panose="020B0502020202020204" pitchFamily="34" charset="0"/>
                <a:ea typeface="Calibri" panose="020F0502020204030204" pitchFamily="34" charset="0"/>
                <a:cs typeface="Times New Roman" panose="02020603050405020304" pitchFamily="18" charset="0"/>
              </a:rPr>
              <a:t>Uploading a Special Claim for Review</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entury Gothic" panose="020B0502020202020204" pitchFamily="34" charset="0"/>
                <a:ea typeface="Calibri" panose="020F0502020204030204" pitchFamily="34" charset="0"/>
                <a:cs typeface="Times New Roman" panose="02020603050405020304" pitchFamily="18" charset="0"/>
              </a:rPr>
              <a:t>Reviewing Corrections in RightSource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1800" dirty="0">
                <a:effectLst/>
                <a:latin typeface="Century Gothic" panose="020B0502020202020204" pitchFamily="34" charset="0"/>
                <a:ea typeface="Calibri" panose="020F0502020204030204" pitchFamily="34" charset="0"/>
                <a:cs typeface="Times New Roman" panose="02020603050405020304" pitchFamily="18" charset="0"/>
              </a:rPr>
              <a:t>Uploading Corrections for Special Claims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1800" dirty="0">
                <a:effectLst/>
                <a:latin typeface="Century Gothic" panose="020B0502020202020204" pitchFamily="34" charset="0"/>
                <a:ea typeface="Calibri" panose="020F0502020204030204" pitchFamily="34" charset="0"/>
                <a:cs typeface="Times New Roman" panose="02020603050405020304" pitchFamily="18" charset="0"/>
              </a:rPr>
              <a:t>Canceling a Special Claim</a:t>
            </a:r>
            <a:endParaRPr lang="en-US" dirty="0"/>
          </a:p>
        </p:txBody>
      </p:sp>
      <p:sp>
        <p:nvSpPr>
          <p:cNvPr id="4" name="Slide Number Placeholder 3"/>
          <p:cNvSpPr>
            <a:spLocks noGrp="1"/>
          </p:cNvSpPr>
          <p:nvPr>
            <p:ph type="sldNum" sz="quarter" idx="5"/>
          </p:nvPr>
        </p:nvSpPr>
        <p:spPr/>
        <p:txBody>
          <a:bodyPr/>
          <a:lstStyle/>
          <a:p>
            <a:fld id="{2CF21504-23C1-451B-A2F3-7E27B4A945DC}" type="slidenum">
              <a:rPr lang="en-US" smtClean="0"/>
              <a:t>2</a:t>
            </a:fld>
            <a:endParaRPr lang="en-US"/>
          </a:p>
        </p:txBody>
      </p:sp>
    </p:spTree>
    <p:extLst>
      <p:ext uri="{BB962C8B-B14F-4D97-AF65-F5344CB8AC3E}">
        <p14:creationId xmlns:p14="http://schemas.microsoft.com/office/powerpoint/2010/main" val="18910940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a:lnSpc>
                <a:spcPct val="107000"/>
              </a:lnSpc>
              <a:spcBef>
                <a:spcPts val="0"/>
              </a:spcBef>
              <a:spcAft>
                <a:spcPts val="800"/>
              </a:spcAft>
            </a:pPr>
            <a:r>
              <a:rPr lang="en-US" sz="1800" dirty="0">
                <a:effectLst/>
                <a:latin typeface="Century Gothic" panose="020B0502020202020204" pitchFamily="34" charset="0"/>
                <a:ea typeface="Calibri" panose="020F0502020204030204" pitchFamily="34" charset="0"/>
                <a:cs typeface="Times New Roman" panose="02020603050405020304" pitchFamily="18" charset="0"/>
              </a:rPr>
              <a:t> There are instances in which a special claim may need to be cancelled.  This may happen if a special claim was uploaded incorrectly.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entury Gothic" panose="020B050202020202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entury Gothic" panose="020B0502020202020204" pitchFamily="34" charset="0"/>
                <a:ea typeface="Calibri" panose="020F0502020204030204" pitchFamily="34" charset="0"/>
                <a:cs typeface="Times New Roman" panose="02020603050405020304" pitchFamily="18" charset="0"/>
              </a:rPr>
              <a:t>In this section, we will discuss how to properly cancel a special claim that may have been created in error.</a:t>
            </a:r>
            <a:endParaRPr lang="en-US" dirty="0"/>
          </a:p>
        </p:txBody>
      </p:sp>
      <p:sp>
        <p:nvSpPr>
          <p:cNvPr id="4" name="Slide Number Placeholder 3"/>
          <p:cNvSpPr>
            <a:spLocks noGrp="1"/>
          </p:cNvSpPr>
          <p:nvPr>
            <p:ph type="sldNum" sz="quarter" idx="5"/>
          </p:nvPr>
        </p:nvSpPr>
        <p:spPr/>
        <p:txBody>
          <a:bodyPr/>
          <a:lstStyle/>
          <a:p>
            <a:fld id="{0A488001-EF7B-4B08-8104-BBF8DEB2B294}" type="slidenum">
              <a:rPr lang="en-US" smtClean="0"/>
              <a:t>20</a:t>
            </a:fld>
            <a:endParaRPr lang="en-US"/>
          </a:p>
        </p:txBody>
      </p:sp>
    </p:spTree>
    <p:extLst>
      <p:ext uri="{BB962C8B-B14F-4D97-AF65-F5344CB8AC3E}">
        <p14:creationId xmlns:p14="http://schemas.microsoft.com/office/powerpoint/2010/main" val="12396468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entury Gothic" panose="020B0502020202020204" pitchFamily="34" charset="0"/>
                <a:ea typeface="Calibri" panose="020F0502020204030204" pitchFamily="34" charset="0"/>
                <a:cs typeface="Times New Roman" panose="02020603050405020304" pitchFamily="18" charset="0"/>
              </a:rPr>
              <a:t>Valerie will locate the Special Claim tenant that requires cancellation, click the three vertical dots and select Cancel Certification.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pPr marL="0" marR="0">
              <a:lnSpc>
                <a:spcPct val="107000"/>
              </a:lnSpc>
              <a:spcBef>
                <a:spcPts val="0"/>
              </a:spcBef>
              <a:spcAft>
                <a:spcPts val="800"/>
              </a:spcAft>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The Cancel Certification screen will appear.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She will select the appropriate cancellation reason from the Reason drop-down and add any additional comments regarding the reason for cancellation in the Additional Comments field.</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Next, she will click Cancel Certification.  The status will be updated to Canceled.  This status will indicate to RightSource that no further actions are needed.</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effectLst/>
                <a:latin typeface="Century Gothic" panose="020B0502020202020204" pitchFamily="34" charset="0"/>
                <a:ea typeface="Calibri" panose="020F0502020204030204" pitchFamily="34" charset="0"/>
                <a:cs typeface="Times New Roman" panose="02020603050405020304" pitchFamily="18" charset="0"/>
              </a:rPr>
              <a:t>Please Note: The special claim will still appear but will show as Canceled.</a:t>
            </a:r>
            <a:endParaRPr lang="en-US" dirty="0"/>
          </a:p>
          <a:p>
            <a:endParaRPr lang="en-US" dirty="0"/>
          </a:p>
        </p:txBody>
      </p:sp>
      <p:sp>
        <p:nvSpPr>
          <p:cNvPr id="4" name="Slide Number Placeholder 3"/>
          <p:cNvSpPr>
            <a:spLocks noGrp="1"/>
          </p:cNvSpPr>
          <p:nvPr>
            <p:ph type="sldNum" sz="quarter" idx="5"/>
          </p:nvPr>
        </p:nvSpPr>
        <p:spPr/>
        <p:txBody>
          <a:bodyPr/>
          <a:lstStyle/>
          <a:p>
            <a:fld id="{2CF21504-23C1-451B-A2F3-7E27B4A945DC}" type="slidenum">
              <a:rPr lang="en-US" smtClean="0"/>
              <a:t>21</a:t>
            </a:fld>
            <a:endParaRPr lang="en-US"/>
          </a:p>
        </p:txBody>
      </p:sp>
    </p:spTree>
    <p:extLst>
      <p:ext uri="{BB962C8B-B14F-4D97-AF65-F5344CB8AC3E}">
        <p14:creationId xmlns:p14="http://schemas.microsoft.com/office/powerpoint/2010/main" val="40685057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entury Gothic" panose="020B0502020202020204" pitchFamily="34" charset="0"/>
                <a:ea typeface="Calibri" panose="020F0502020204030204" pitchFamily="34" charset="0"/>
                <a:cs typeface="Times New Roman" panose="02020603050405020304" pitchFamily="18" charset="0"/>
              </a:rPr>
              <a:t>This process is outlined in the: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entury Gothic" panose="020B050202020202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err="1">
                <a:effectLst/>
                <a:latin typeface="Century Gothic" panose="020B0502020202020204" pitchFamily="34" charset="0"/>
                <a:ea typeface="Calibri" panose="020F0502020204030204" pitchFamily="34" charset="0"/>
                <a:cs typeface="Times New Roman" panose="02020603050405020304" pitchFamily="18" charset="0"/>
              </a:rPr>
              <a:t>RCRS_Special</a:t>
            </a:r>
            <a:r>
              <a:rPr lang="en-US" sz="1800" dirty="0">
                <a:effectLst/>
                <a:latin typeface="Century Gothic" panose="020B0502020202020204" pitchFamily="34" charset="0"/>
                <a:ea typeface="Calibri" panose="020F0502020204030204" pitchFamily="34" charset="0"/>
                <a:cs typeface="Times New Roman" panose="02020603050405020304" pitchFamily="18" charset="0"/>
              </a:rPr>
              <a:t> Claims Job Aid that is in the Learning Resource Document SharePoint page.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CF21504-23C1-451B-A2F3-7E27B4A945DC}" type="slidenum">
              <a:rPr lang="en-US" smtClean="0"/>
              <a:t>22</a:t>
            </a:fld>
            <a:endParaRPr lang="en-US"/>
          </a:p>
        </p:txBody>
      </p:sp>
    </p:spTree>
    <p:extLst>
      <p:ext uri="{BB962C8B-B14F-4D97-AF65-F5344CB8AC3E}">
        <p14:creationId xmlns:p14="http://schemas.microsoft.com/office/powerpoint/2010/main" val="2880949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This process is outlined in the: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97205" marR="0">
              <a:lnSpc>
                <a:spcPct val="107000"/>
              </a:lnSpc>
              <a:spcBef>
                <a:spcPts val="0"/>
              </a:spcBef>
              <a:spcAft>
                <a:spcPts val="0"/>
              </a:spcAft>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Yardi Training Manual</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0"/>
              </a:spcAft>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CF21504-23C1-451B-A2F3-7E27B4A945DC}" type="slidenum">
              <a:rPr lang="en-US" smtClean="0"/>
              <a:t>23</a:t>
            </a:fld>
            <a:endParaRPr lang="en-US"/>
          </a:p>
        </p:txBody>
      </p:sp>
    </p:spTree>
    <p:extLst>
      <p:ext uri="{BB962C8B-B14F-4D97-AF65-F5344CB8AC3E}">
        <p14:creationId xmlns:p14="http://schemas.microsoft.com/office/powerpoint/2010/main" val="21807821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This process is outlined in the: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RCRS Special Claims Course in ALCO Academy</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effectLst/>
                <a:latin typeface="Century Gothic" panose="020B0502020202020204" pitchFamily="34" charset="0"/>
                <a:ea typeface="Calibri" panose="020F0502020204030204" pitchFamily="34" charset="0"/>
                <a:cs typeface="Times New Roman" panose="02020603050405020304" pitchFamily="18" charset="0"/>
              </a:rPr>
              <a:t>We recommend that you visit any of these learning resources for a refresher on the process or when creating your first vacancy loss special claim.</a:t>
            </a:r>
            <a:endParaRPr lang="en-US" dirty="0"/>
          </a:p>
          <a:p>
            <a:endParaRPr lang="en-US" dirty="0"/>
          </a:p>
        </p:txBody>
      </p:sp>
      <p:sp>
        <p:nvSpPr>
          <p:cNvPr id="4" name="Slide Number Placeholder 3"/>
          <p:cNvSpPr>
            <a:spLocks noGrp="1"/>
          </p:cNvSpPr>
          <p:nvPr>
            <p:ph type="sldNum" sz="quarter" idx="5"/>
          </p:nvPr>
        </p:nvSpPr>
        <p:spPr/>
        <p:txBody>
          <a:bodyPr/>
          <a:lstStyle/>
          <a:p>
            <a:fld id="{2CF21504-23C1-451B-A2F3-7E27B4A945DC}" type="slidenum">
              <a:rPr lang="en-US" smtClean="0"/>
              <a:t>24</a:t>
            </a:fld>
            <a:endParaRPr lang="en-US"/>
          </a:p>
        </p:txBody>
      </p:sp>
    </p:spTree>
    <p:extLst>
      <p:ext uri="{BB962C8B-B14F-4D97-AF65-F5344CB8AC3E}">
        <p14:creationId xmlns:p14="http://schemas.microsoft.com/office/powerpoint/2010/main" val="34768083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Any Questions?</a:t>
            </a:r>
          </a:p>
        </p:txBody>
      </p:sp>
      <p:sp>
        <p:nvSpPr>
          <p:cNvPr id="4" name="Slide Number Placeholder 3"/>
          <p:cNvSpPr>
            <a:spLocks noGrp="1"/>
          </p:cNvSpPr>
          <p:nvPr>
            <p:ph type="sldNum" sz="quarter" idx="5"/>
          </p:nvPr>
        </p:nvSpPr>
        <p:spPr/>
        <p:txBody>
          <a:bodyPr/>
          <a:lstStyle/>
          <a:p>
            <a:fld id="{0A488001-EF7B-4B08-8104-BBF8DEB2B294}" type="slidenum">
              <a:rPr lang="en-US" smtClean="0"/>
              <a:t>25</a:t>
            </a:fld>
            <a:endParaRPr lang="en-US"/>
          </a:p>
        </p:txBody>
      </p:sp>
    </p:spTree>
    <p:extLst>
      <p:ext uri="{BB962C8B-B14F-4D97-AF65-F5344CB8AC3E}">
        <p14:creationId xmlns:p14="http://schemas.microsoft.com/office/powerpoint/2010/main" val="16989535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entury Gothic" panose="020B0502020202020204" pitchFamily="34" charset="0"/>
                <a:ea typeface="Calibri" panose="020F0502020204030204" pitchFamily="34" charset="0"/>
                <a:cs typeface="Times New Roman" panose="02020603050405020304" pitchFamily="18" charset="0"/>
              </a:rPr>
              <a:t>A special provision for Section 8 properties is the ability to submit vacancy loss claims to HUD.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entury Gothic" panose="020B050202020202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entury Gothic" panose="020B0502020202020204" pitchFamily="34" charset="0"/>
                <a:ea typeface="Calibri" panose="020F0502020204030204" pitchFamily="34" charset="0"/>
                <a:cs typeface="Times New Roman" panose="02020603050405020304" pitchFamily="18" charset="0"/>
              </a:rPr>
              <a:t>Section 8 properties can claim 80% of contract rent for a vacant unit starting the day the unit is ready for occupancy until the day the unit is reoccupied for up to 60 days.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entury Gothic" panose="020B050202020202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entury Gothic" panose="020B0502020202020204" pitchFamily="34" charset="0"/>
                <a:ea typeface="Calibri" panose="020F0502020204030204" pitchFamily="34" charset="0"/>
                <a:cs typeface="Times New Roman" panose="02020603050405020304" pitchFamily="18" charset="0"/>
              </a:rPr>
              <a:t>Claims must be submitted no more than 180 days from the date the unit was made ready for occupancy.</a:t>
            </a:r>
            <a:endParaRPr lang="en-US" dirty="0"/>
          </a:p>
        </p:txBody>
      </p:sp>
      <p:sp>
        <p:nvSpPr>
          <p:cNvPr id="4" name="Slide Number Placeholder 3"/>
          <p:cNvSpPr>
            <a:spLocks noGrp="1"/>
          </p:cNvSpPr>
          <p:nvPr>
            <p:ph type="sldNum" sz="quarter" idx="5"/>
          </p:nvPr>
        </p:nvSpPr>
        <p:spPr/>
        <p:txBody>
          <a:bodyPr/>
          <a:lstStyle/>
          <a:p>
            <a:fld id="{2CF21504-23C1-451B-A2F3-7E27B4A945DC}" type="slidenum">
              <a:rPr lang="en-US" smtClean="0"/>
              <a:t>3</a:t>
            </a:fld>
            <a:endParaRPr lang="en-US"/>
          </a:p>
        </p:txBody>
      </p:sp>
    </p:spTree>
    <p:extLst>
      <p:ext uri="{BB962C8B-B14F-4D97-AF65-F5344CB8AC3E}">
        <p14:creationId xmlns:p14="http://schemas.microsoft.com/office/powerpoint/2010/main" val="21313967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F21504-23C1-451B-A2F3-7E27B4A945DC}" type="slidenum">
              <a:rPr lang="en-US" smtClean="0"/>
              <a:t>4</a:t>
            </a:fld>
            <a:endParaRPr lang="en-US"/>
          </a:p>
        </p:txBody>
      </p:sp>
    </p:spTree>
    <p:extLst>
      <p:ext uri="{BB962C8B-B14F-4D97-AF65-F5344CB8AC3E}">
        <p14:creationId xmlns:p14="http://schemas.microsoft.com/office/powerpoint/2010/main" val="24636261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Meet Valerie (CM). Valerie has a vacant unit at her property and is working to get the unit occupied.  Because Valerie supports a property that has the Section 8 program, she can submit a vacancy loss claim for the unit that is unoccupied.</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entury Gothic" panose="020B050202020202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effectLst/>
                <a:latin typeface="Century Gothic" panose="020B0502020202020204" pitchFamily="34" charset="0"/>
                <a:ea typeface="Calibri" panose="020F0502020204030204" pitchFamily="34" charset="0"/>
                <a:cs typeface="Times New Roman" panose="02020603050405020304" pitchFamily="18" charset="0"/>
              </a:rPr>
              <a:t>This will ensure that her property still recognizes revenue for the vacant unit until it is occupied. </a:t>
            </a:r>
            <a:endParaRPr lang="en-US" dirty="0"/>
          </a:p>
          <a:p>
            <a:pPr marL="0" marR="0" algn="l">
              <a:lnSpc>
                <a:spcPct val="107000"/>
              </a:lnSpc>
              <a:spcBef>
                <a:spcPts val="0"/>
              </a:spcBef>
              <a:spcAft>
                <a:spcPts val="800"/>
              </a:spcAft>
            </a:pPr>
            <a:endParaRPr lang="en-US" dirty="0"/>
          </a:p>
        </p:txBody>
      </p:sp>
      <p:sp>
        <p:nvSpPr>
          <p:cNvPr id="4" name="Slide Number Placeholder 3"/>
          <p:cNvSpPr>
            <a:spLocks noGrp="1"/>
          </p:cNvSpPr>
          <p:nvPr>
            <p:ph type="sldNum" sz="quarter" idx="5"/>
          </p:nvPr>
        </p:nvSpPr>
        <p:spPr/>
        <p:txBody>
          <a:bodyPr/>
          <a:lstStyle/>
          <a:p>
            <a:fld id="{0A488001-EF7B-4B08-8104-BBF8DEB2B294}" type="slidenum">
              <a:rPr lang="en-US" smtClean="0"/>
              <a:t>5</a:t>
            </a:fld>
            <a:endParaRPr lang="en-US"/>
          </a:p>
        </p:txBody>
      </p:sp>
    </p:spTree>
    <p:extLst>
      <p:ext uri="{BB962C8B-B14F-4D97-AF65-F5344CB8AC3E}">
        <p14:creationId xmlns:p14="http://schemas.microsoft.com/office/powerpoint/2010/main" val="28949412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ctr">
              <a:lnSpc>
                <a:spcPct val="107000"/>
              </a:lnSpc>
              <a:spcBef>
                <a:spcPts val="0"/>
              </a:spcBef>
              <a:spcAft>
                <a:spcPts val="800"/>
              </a:spcAft>
            </a:pPr>
            <a:r>
              <a:rPr lang="en-US" sz="1800" b="1" dirty="0">
                <a:effectLst/>
                <a:latin typeface="Century Gothic" panose="020B0502020202020204" pitchFamily="34" charset="0"/>
                <a:ea typeface="Calibri" panose="020F0502020204030204" pitchFamily="34" charset="0"/>
                <a:cs typeface="Times New Roman" panose="02020603050405020304" pitchFamily="18" charset="0"/>
              </a:rPr>
              <a:t>Picture of Move-Out Checklist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1800" b="1" dirty="0">
                <a:effectLst/>
                <a:latin typeface="Century Gothic" panose="020B050202020202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entury Gothic" panose="020B0502020202020204" pitchFamily="34" charset="0"/>
                <a:ea typeface="Calibri" panose="020F0502020204030204" pitchFamily="34" charset="0"/>
                <a:cs typeface="Times New Roman" panose="02020603050405020304" pitchFamily="18" charset="0"/>
              </a:rPr>
              <a:t>The first thing that Valerie will do is complete the Move-Out Checklist located in Yardi Voyager and ensure that all corresponding documents are available to be uploaded into RightSource.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CF21504-23C1-451B-A2F3-7E27B4A945DC}" type="slidenum">
              <a:rPr lang="en-US" smtClean="0"/>
              <a:t>6</a:t>
            </a:fld>
            <a:endParaRPr lang="en-US"/>
          </a:p>
        </p:txBody>
      </p:sp>
    </p:spTree>
    <p:extLst>
      <p:ext uri="{BB962C8B-B14F-4D97-AF65-F5344CB8AC3E}">
        <p14:creationId xmlns:p14="http://schemas.microsoft.com/office/powerpoint/2010/main" val="39925393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Futura Bk BT" panose="020B0502020204020303" pitchFamily="34" charset="0"/>
                <a:ea typeface="Times New Roman" panose="02020603050405020304" pitchFamily="18" charset="0"/>
              </a:rPr>
              <a:t>(documents that the Voucher Processing team wants to file a special claim):</a:t>
            </a:r>
            <a:endParaRPr lang="en-US" sz="18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2CF21504-23C1-451B-A2F3-7E27B4A945DC}" type="slidenum">
              <a:rPr lang="en-US" smtClean="0"/>
              <a:t>7</a:t>
            </a:fld>
            <a:endParaRPr lang="en-US"/>
          </a:p>
        </p:txBody>
      </p:sp>
    </p:spTree>
    <p:extLst>
      <p:ext uri="{BB962C8B-B14F-4D97-AF65-F5344CB8AC3E}">
        <p14:creationId xmlns:p14="http://schemas.microsoft.com/office/powerpoint/2010/main" val="26244067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entury Gothic" panose="020B0502020202020204" pitchFamily="34" charset="0"/>
                <a:ea typeface="Calibri" panose="020F0502020204030204" pitchFamily="34" charset="0"/>
                <a:cs typeface="Times New Roman" panose="02020603050405020304" pitchFamily="18" charset="0"/>
              </a:rPr>
              <a:t>Next, she will access RightSource from her Okta dashboard.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entury Gothic" panose="020B050202020202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entury Gothic" panose="020B0502020202020204" pitchFamily="34" charset="0"/>
                <a:ea typeface="Calibri" panose="020F0502020204030204" pitchFamily="34" charset="0"/>
                <a:cs typeface="Times New Roman" panose="02020603050405020304" pitchFamily="18" charset="0"/>
              </a:rPr>
              <a:t>The Properties screen will appear.  Valerie will select her property by clicking the property’s name.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CF21504-23C1-451B-A2F3-7E27B4A945DC}" type="slidenum">
              <a:rPr lang="en-US" smtClean="0"/>
              <a:t>8</a:t>
            </a:fld>
            <a:endParaRPr lang="en-US"/>
          </a:p>
        </p:txBody>
      </p:sp>
    </p:spTree>
    <p:extLst>
      <p:ext uri="{BB962C8B-B14F-4D97-AF65-F5344CB8AC3E}">
        <p14:creationId xmlns:p14="http://schemas.microsoft.com/office/powerpoint/2010/main" val="36348390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entury Gothic" panose="020B0502020202020204" pitchFamily="34" charset="0"/>
                <a:ea typeface="Calibri" panose="020F0502020204030204" pitchFamily="34" charset="0"/>
                <a:cs typeface="Times New Roman" panose="02020603050405020304" pitchFamily="18" charset="0"/>
              </a:rPr>
              <a:t>Valerie will be able to see all files that have been submitted to RightSource for her property.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entury Gothic" panose="020B050202020202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entury Gothic" panose="020B0502020202020204" pitchFamily="34" charset="0"/>
                <a:ea typeface="Calibri" panose="020F0502020204030204" pitchFamily="34" charset="0"/>
                <a:cs typeface="Times New Roman" panose="02020603050405020304" pitchFamily="18" charset="0"/>
              </a:rPr>
              <a:t>Valerie will click Tenants, located above the certifications that appear for her property.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CF21504-23C1-451B-A2F3-7E27B4A945DC}" type="slidenum">
              <a:rPr lang="en-US" smtClean="0"/>
              <a:t>9</a:t>
            </a:fld>
            <a:endParaRPr lang="en-US"/>
          </a:p>
        </p:txBody>
      </p:sp>
    </p:spTree>
    <p:extLst>
      <p:ext uri="{BB962C8B-B14F-4D97-AF65-F5344CB8AC3E}">
        <p14:creationId xmlns:p14="http://schemas.microsoft.com/office/powerpoint/2010/main" val="24527544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E465F-33BC-4937-A97B-C7C3132187D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27B0102-3F84-404F-8F1E-EBC9848131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C4EF51-C55F-4B8D-A44A-CCF281FBB940}"/>
              </a:ext>
            </a:extLst>
          </p:cNvPr>
          <p:cNvSpPr>
            <a:spLocks noGrp="1"/>
          </p:cNvSpPr>
          <p:nvPr>
            <p:ph type="dt" sz="half" idx="10"/>
          </p:nvPr>
        </p:nvSpPr>
        <p:spPr/>
        <p:txBody>
          <a:bodyPr/>
          <a:lstStyle/>
          <a:p>
            <a:fld id="{F84612C0-42DF-425B-8C29-0654D5FC2CB0}" type="datetimeFigureOut">
              <a:rPr lang="en-US" smtClean="0"/>
              <a:t>4/14/23</a:t>
            </a:fld>
            <a:endParaRPr lang="en-US"/>
          </a:p>
        </p:txBody>
      </p:sp>
      <p:sp>
        <p:nvSpPr>
          <p:cNvPr id="5" name="Footer Placeholder 4">
            <a:extLst>
              <a:ext uri="{FF2B5EF4-FFF2-40B4-BE49-F238E27FC236}">
                <a16:creationId xmlns:a16="http://schemas.microsoft.com/office/drawing/2014/main" id="{BA0259C6-8E0B-4E4B-B3EB-EAB7E76AAE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A1B555-0452-4663-A474-CDA952789675}"/>
              </a:ext>
            </a:extLst>
          </p:cNvPr>
          <p:cNvSpPr>
            <a:spLocks noGrp="1"/>
          </p:cNvSpPr>
          <p:nvPr>
            <p:ph type="sldNum" sz="quarter" idx="12"/>
          </p:nvPr>
        </p:nvSpPr>
        <p:spPr/>
        <p:txBody>
          <a:bodyPr/>
          <a:lstStyle/>
          <a:p>
            <a:fld id="{78331E4E-F306-4038-BD42-4047E056181B}" type="slidenum">
              <a:rPr lang="en-US" smtClean="0"/>
              <a:t>‹#›</a:t>
            </a:fld>
            <a:endParaRPr lang="en-US"/>
          </a:p>
        </p:txBody>
      </p:sp>
    </p:spTree>
    <p:extLst>
      <p:ext uri="{BB962C8B-B14F-4D97-AF65-F5344CB8AC3E}">
        <p14:creationId xmlns:p14="http://schemas.microsoft.com/office/powerpoint/2010/main" val="36467013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31CE1-EB74-42F3-AEC5-7659095C79C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58A9EE9-E416-4C45-BD44-39156AC85E1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110597-80A7-4A98-8B97-36433DC4575F}"/>
              </a:ext>
            </a:extLst>
          </p:cNvPr>
          <p:cNvSpPr>
            <a:spLocks noGrp="1"/>
          </p:cNvSpPr>
          <p:nvPr>
            <p:ph type="dt" sz="half" idx="10"/>
          </p:nvPr>
        </p:nvSpPr>
        <p:spPr/>
        <p:txBody>
          <a:bodyPr/>
          <a:lstStyle/>
          <a:p>
            <a:fld id="{F84612C0-42DF-425B-8C29-0654D5FC2CB0}" type="datetimeFigureOut">
              <a:rPr lang="en-US" smtClean="0"/>
              <a:t>4/14/23</a:t>
            </a:fld>
            <a:endParaRPr lang="en-US"/>
          </a:p>
        </p:txBody>
      </p:sp>
      <p:sp>
        <p:nvSpPr>
          <p:cNvPr id="5" name="Footer Placeholder 4">
            <a:extLst>
              <a:ext uri="{FF2B5EF4-FFF2-40B4-BE49-F238E27FC236}">
                <a16:creationId xmlns:a16="http://schemas.microsoft.com/office/drawing/2014/main" id="{C1D5883D-451C-4214-A80D-D699C2DF95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CA1029-84D8-487F-8695-8530FB4103B4}"/>
              </a:ext>
            </a:extLst>
          </p:cNvPr>
          <p:cNvSpPr>
            <a:spLocks noGrp="1"/>
          </p:cNvSpPr>
          <p:nvPr>
            <p:ph type="sldNum" sz="quarter" idx="12"/>
          </p:nvPr>
        </p:nvSpPr>
        <p:spPr/>
        <p:txBody>
          <a:bodyPr/>
          <a:lstStyle/>
          <a:p>
            <a:fld id="{78331E4E-F306-4038-BD42-4047E056181B}" type="slidenum">
              <a:rPr lang="en-US" smtClean="0"/>
              <a:t>‹#›</a:t>
            </a:fld>
            <a:endParaRPr lang="en-US"/>
          </a:p>
        </p:txBody>
      </p:sp>
    </p:spTree>
    <p:extLst>
      <p:ext uri="{BB962C8B-B14F-4D97-AF65-F5344CB8AC3E}">
        <p14:creationId xmlns:p14="http://schemas.microsoft.com/office/powerpoint/2010/main" val="22365482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9ACC4A1-2593-496A-B386-05EA9A0DF3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0EE71B9-14FA-4676-A16E-CB827A6E381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48806F-81A5-410F-AE64-104FB20B55D4}"/>
              </a:ext>
            </a:extLst>
          </p:cNvPr>
          <p:cNvSpPr>
            <a:spLocks noGrp="1"/>
          </p:cNvSpPr>
          <p:nvPr>
            <p:ph type="dt" sz="half" idx="10"/>
          </p:nvPr>
        </p:nvSpPr>
        <p:spPr/>
        <p:txBody>
          <a:bodyPr/>
          <a:lstStyle/>
          <a:p>
            <a:fld id="{F84612C0-42DF-425B-8C29-0654D5FC2CB0}" type="datetimeFigureOut">
              <a:rPr lang="en-US" smtClean="0"/>
              <a:t>4/14/23</a:t>
            </a:fld>
            <a:endParaRPr lang="en-US"/>
          </a:p>
        </p:txBody>
      </p:sp>
      <p:sp>
        <p:nvSpPr>
          <p:cNvPr id="5" name="Footer Placeholder 4">
            <a:extLst>
              <a:ext uri="{FF2B5EF4-FFF2-40B4-BE49-F238E27FC236}">
                <a16:creationId xmlns:a16="http://schemas.microsoft.com/office/drawing/2014/main" id="{1BB5E37D-BCE1-4EC8-B25F-1A6995527E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ED8794-2B14-4082-A254-C52449FFFE21}"/>
              </a:ext>
            </a:extLst>
          </p:cNvPr>
          <p:cNvSpPr>
            <a:spLocks noGrp="1"/>
          </p:cNvSpPr>
          <p:nvPr>
            <p:ph type="sldNum" sz="quarter" idx="12"/>
          </p:nvPr>
        </p:nvSpPr>
        <p:spPr/>
        <p:txBody>
          <a:bodyPr/>
          <a:lstStyle/>
          <a:p>
            <a:fld id="{78331E4E-F306-4038-BD42-4047E056181B}" type="slidenum">
              <a:rPr lang="en-US" smtClean="0"/>
              <a:t>‹#›</a:t>
            </a:fld>
            <a:endParaRPr lang="en-US"/>
          </a:p>
        </p:txBody>
      </p:sp>
    </p:spTree>
    <p:extLst>
      <p:ext uri="{BB962C8B-B14F-4D97-AF65-F5344CB8AC3E}">
        <p14:creationId xmlns:p14="http://schemas.microsoft.com/office/powerpoint/2010/main" val="39234678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48827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0D9F8-6F5C-4426-89FE-1DCC260A90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BDFE72F-BA4A-4270-BCD4-165960B9D47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692A4A-1D09-4F35-9406-7C5534237E05}"/>
              </a:ext>
            </a:extLst>
          </p:cNvPr>
          <p:cNvSpPr>
            <a:spLocks noGrp="1"/>
          </p:cNvSpPr>
          <p:nvPr>
            <p:ph type="dt" sz="half" idx="10"/>
          </p:nvPr>
        </p:nvSpPr>
        <p:spPr/>
        <p:txBody>
          <a:bodyPr/>
          <a:lstStyle/>
          <a:p>
            <a:fld id="{F84612C0-42DF-425B-8C29-0654D5FC2CB0}" type="datetimeFigureOut">
              <a:rPr lang="en-US" smtClean="0"/>
              <a:t>4/14/23</a:t>
            </a:fld>
            <a:endParaRPr lang="en-US"/>
          </a:p>
        </p:txBody>
      </p:sp>
      <p:sp>
        <p:nvSpPr>
          <p:cNvPr id="5" name="Footer Placeholder 4">
            <a:extLst>
              <a:ext uri="{FF2B5EF4-FFF2-40B4-BE49-F238E27FC236}">
                <a16:creationId xmlns:a16="http://schemas.microsoft.com/office/drawing/2014/main" id="{6AB811B7-676C-47C6-99A5-D3E7E10D4E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97787B-0AF6-4D77-A1D4-98A8DB75FA10}"/>
              </a:ext>
            </a:extLst>
          </p:cNvPr>
          <p:cNvSpPr>
            <a:spLocks noGrp="1"/>
          </p:cNvSpPr>
          <p:nvPr>
            <p:ph type="sldNum" sz="quarter" idx="12"/>
          </p:nvPr>
        </p:nvSpPr>
        <p:spPr/>
        <p:txBody>
          <a:bodyPr/>
          <a:lstStyle/>
          <a:p>
            <a:fld id="{78331E4E-F306-4038-BD42-4047E056181B}" type="slidenum">
              <a:rPr lang="en-US" smtClean="0"/>
              <a:t>‹#›</a:t>
            </a:fld>
            <a:endParaRPr lang="en-US"/>
          </a:p>
        </p:txBody>
      </p:sp>
    </p:spTree>
    <p:extLst>
      <p:ext uri="{BB962C8B-B14F-4D97-AF65-F5344CB8AC3E}">
        <p14:creationId xmlns:p14="http://schemas.microsoft.com/office/powerpoint/2010/main" val="15684346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293A6-D374-4B2B-AFBA-2D199EC7AF9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7BB439F-A370-492F-9A9E-455A4EBDFC0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FDCBCCF-9EF9-476F-8E89-261A1CAC73B9}"/>
              </a:ext>
            </a:extLst>
          </p:cNvPr>
          <p:cNvSpPr>
            <a:spLocks noGrp="1"/>
          </p:cNvSpPr>
          <p:nvPr>
            <p:ph type="dt" sz="half" idx="10"/>
          </p:nvPr>
        </p:nvSpPr>
        <p:spPr/>
        <p:txBody>
          <a:bodyPr/>
          <a:lstStyle/>
          <a:p>
            <a:fld id="{F84612C0-42DF-425B-8C29-0654D5FC2CB0}" type="datetimeFigureOut">
              <a:rPr lang="en-US" smtClean="0"/>
              <a:t>4/14/23</a:t>
            </a:fld>
            <a:endParaRPr lang="en-US"/>
          </a:p>
        </p:txBody>
      </p:sp>
      <p:sp>
        <p:nvSpPr>
          <p:cNvPr id="5" name="Footer Placeholder 4">
            <a:extLst>
              <a:ext uri="{FF2B5EF4-FFF2-40B4-BE49-F238E27FC236}">
                <a16:creationId xmlns:a16="http://schemas.microsoft.com/office/drawing/2014/main" id="{7FAC7DC9-3772-47D4-B69F-99BC01A0CB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E78A2B-5F77-4163-A528-9726C6EF9499}"/>
              </a:ext>
            </a:extLst>
          </p:cNvPr>
          <p:cNvSpPr>
            <a:spLocks noGrp="1"/>
          </p:cNvSpPr>
          <p:nvPr>
            <p:ph type="sldNum" sz="quarter" idx="12"/>
          </p:nvPr>
        </p:nvSpPr>
        <p:spPr/>
        <p:txBody>
          <a:bodyPr/>
          <a:lstStyle/>
          <a:p>
            <a:fld id="{78331E4E-F306-4038-BD42-4047E056181B}" type="slidenum">
              <a:rPr lang="en-US" smtClean="0"/>
              <a:t>‹#›</a:t>
            </a:fld>
            <a:endParaRPr lang="en-US"/>
          </a:p>
        </p:txBody>
      </p:sp>
    </p:spTree>
    <p:extLst>
      <p:ext uri="{BB962C8B-B14F-4D97-AF65-F5344CB8AC3E}">
        <p14:creationId xmlns:p14="http://schemas.microsoft.com/office/powerpoint/2010/main" val="39577103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8F8A5-7A00-4DEF-8AFE-7BB36A8D0D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86595C-B5C7-4EF1-9C8D-7D017718B09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BF0D168-75E2-4023-94A6-F58C33E2F4C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49DED15-0FE6-4B2C-8939-E2B2EBDD830F}"/>
              </a:ext>
            </a:extLst>
          </p:cNvPr>
          <p:cNvSpPr>
            <a:spLocks noGrp="1"/>
          </p:cNvSpPr>
          <p:nvPr>
            <p:ph type="dt" sz="half" idx="10"/>
          </p:nvPr>
        </p:nvSpPr>
        <p:spPr/>
        <p:txBody>
          <a:bodyPr/>
          <a:lstStyle/>
          <a:p>
            <a:fld id="{F84612C0-42DF-425B-8C29-0654D5FC2CB0}" type="datetimeFigureOut">
              <a:rPr lang="en-US" smtClean="0"/>
              <a:t>4/14/23</a:t>
            </a:fld>
            <a:endParaRPr lang="en-US"/>
          </a:p>
        </p:txBody>
      </p:sp>
      <p:sp>
        <p:nvSpPr>
          <p:cNvPr id="6" name="Footer Placeholder 5">
            <a:extLst>
              <a:ext uri="{FF2B5EF4-FFF2-40B4-BE49-F238E27FC236}">
                <a16:creationId xmlns:a16="http://schemas.microsoft.com/office/drawing/2014/main" id="{6039FA2A-3646-426C-B88A-D8C6F6A684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1CA6C1-1F30-44FC-A2E7-2C840912CE44}"/>
              </a:ext>
            </a:extLst>
          </p:cNvPr>
          <p:cNvSpPr>
            <a:spLocks noGrp="1"/>
          </p:cNvSpPr>
          <p:nvPr>
            <p:ph type="sldNum" sz="quarter" idx="12"/>
          </p:nvPr>
        </p:nvSpPr>
        <p:spPr/>
        <p:txBody>
          <a:bodyPr/>
          <a:lstStyle/>
          <a:p>
            <a:fld id="{78331E4E-F306-4038-BD42-4047E056181B}" type="slidenum">
              <a:rPr lang="en-US" smtClean="0"/>
              <a:t>‹#›</a:t>
            </a:fld>
            <a:endParaRPr lang="en-US"/>
          </a:p>
        </p:txBody>
      </p:sp>
    </p:spTree>
    <p:extLst>
      <p:ext uri="{BB962C8B-B14F-4D97-AF65-F5344CB8AC3E}">
        <p14:creationId xmlns:p14="http://schemas.microsoft.com/office/powerpoint/2010/main" val="2368621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510B6-8403-4BBA-B29E-DBD01F39BCA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0B83E1A-37D7-4D0C-9710-5DFD998AEEF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8112B39-9606-44DB-BEE0-D7F31600B20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9DA887F-FA4C-48C1-AF8E-A9FB6ABD44C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07E9EF3-3C4C-4027-9CB3-B801AF8360F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91DCB36-330E-42C3-B31C-9FDFA9C807E3}"/>
              </a:ext>
            </a:extLst>
          </p:cNvPr>
          <p:cNvSpPr>
            <a:spLocks noGrp="1"/>
          </p:cNvSpPr>
          <p:nvPr>
            <p:ph type="dt" sz="half" idx="10"/>
          </p:nvPr>
        </p:nvSpPr>
        <p:spPr/>
        <p:txBody>
          <a:bodyPr/>
          <a:lstStyle/>
          <a:p>
            <a:fld id="{F84612C0-42DF-425B-8C29-0654D5FC2CB0}" type="datetimeFigureOut">
              <a:rPr lang="en-US" smtClean="0"/>
              <a:t>4/14/23</a:t>
            </a:fld>
            <a:endParaRPr lang="en-US"/>
          </a:p>
        </p:txBody>
      </p:sp>
      <p:sp>
        <p:nvSpPr>
          <p:cNvPr id="8" name="Footer Placeholder 7">
            <a:extLst>
              <a:ext uri="{FF2B5EF4-FFF2-40B4-BE49-F238E27FC236}">
                <a16:creationId xmlns:a16="http://schemas.microsoft.com/office/drawing/2014/main" id="{4570D7AC-3784-4562-8BF3-BDA03302CE2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97CCE4-6EEE-4FFE-AC0D-E2C65A785F54}"/>
              </a:ext>
            </a:extLst>
          </p:cNvPr>
          <p:cNvSpPr>
            <a:spLocks noGrp="1"/>
          </p:cNvSpPr>
          <p:nvPr>
            <p:ph type="sldNum" sz="quarter" idx="12"/>
          </p:nvPr>
        </p:nvSpPr>
        <p:spPr/>
        <p:txBody>
          <a:bodyPr/>
          <a:lstStyle/>
          <a:p>
            <a:fld id="{78331E4E-F306-4038-BD42-4047E056181B}" type="slidenum">
              <a:rPr lang="en-US" smtClean="0"/>
              <a:t>‹#›</a:t>
            </a:fld>
            <a:endParaRPr lang="en-US"/>
          </a:p>
        </p:txBody>
      </p:sp>
    </p:spTree>
    <p:extLst>
      <p:ext uri="{BB962C8B-B14F-4D97-AF65-F5344CB8AC3E}">
        <p14:creationId xmlns:p14="http://schemas.microsoft.com/office/powerpoint/2010/main" val="21552936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28CE0-5273-49BB-8B3F-966313679BD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D71B2CB-52A2-4491-B73F-49E1DFA66152}"/>
              </a:ext>
            </a:extLst>
          </p:cNvPr>
          <p:cNvSpPr>
            <a:spLocks noGrp="1"/>
          </p:cNvSpPr>
          <p:nvPr>
            <p:ph type="dt" sz="half" idx="10"/>
          </p:nvPr>
        </p:nvSpPr>
        <p:spPr/>
        <p:txBody>
          <a:bodyPr/>
          <a:lstStyle/>
          <a:p>
            <a:fld id="{F84612C0-42DF-425B-8C29-0654D5FC2CB0}" type="datetimeFigureOut">
              <a:rPr lang="en-US" smtClean="0"/>
              <a:t>4/14/23</a:t>
            </a:fld>
            <a:endParaRPr lang="en-US"/>
          </a:p>
        </p:txBody>
      </p:sp>
      <p:sp>
        <p:nvSpPr>
          <p:cNvPr id="4" name="Footer Placeholder 3">
            <a:extLst>
              <a:ext uri="{FF2B5EF4-FFF2-40B4-BE49-F238E27FC236}">
                <a16:creationId xmlns:a16="http://schemas.microsoft.com/office/drawing/2014/main" id="{DD603DA2-EA0E-45B0-A159-DE6F3569405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4AFFFE2-1823-4E69-8636-C67A4FEC0CA8}"/>
              </a:ext>
            </a:extLst>
          </p:cNvPr>
          <p:cNvSpPr>
            <a:spLocks noGrp="1"/>
          </p:cNvSpPr>
          <p:nvPr>
            <p:ph type="sldNum" sz="quarter" idx="12"/>
          </p:nvPr>
        </p:nvSpPr>
        <p:spPr/>
        <p:txBody>
          <a:bodyPr/>
          <a:lstStyle/>
          <a:p>
            <a:fld id="{78331E4E-F306-4038-BD42-4047E056181B}" type="slidenum">
              <a:rPr lang="en-US" smtClean="0"/>
              <a:t>‹#›</a:t>
            </a:fld>
            <a:endParaRPr lang="en-US"/>
          </a:p>
        </p:txBody>
      </p:sp>
    </p:spTree>
    <p:extLst>
      <p:ext uri="{BB962C8B-B14F-4D97-AF65-F5344CB8AC3E}">
        <p14:creationId xmlns:p14="http://schemas.microsoft.com/office/powerpoint/2010/main" val="1551525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EC9DDD1-59D1-401A-84E6-6A8AC2D1B861}"/>
              </a:ext>
            </a:extLst>
          </p:cNvPr>
          <p:cNvSpPr>
            <a:spLocks noGrp="1"/>
          </p:cNvSpPr>
          <p:nvPr>
            <p:ph type="dt" sz="half" idx="10"/>
          </p:nvPr>
        </p:nvSpPr>
        <p:spPr/>
        <p:txBody>
          <a:bodyPr/>
          <a:lstStyle/>
          <a:p>
            <a:fld id="{F84612C0-42DF-425B-8C29-0654D5FC2CB0}" type="datetimeFigureOut">
              <a:rPr lang="en-US" smtClean="0"/>
              <a:t>4/14/23</a:t>
            </a:fld>
            <a:endParaRPr lang="en-US"/>
          </a:p>
        </p:txBody>
      </p:sp>
      <p:sp>
        <p:nvSpPr>
          <p:cNvPr id="3" name="Footer Placeholder 2">
            <a:extLst>
              <a:ext uri="{FF2B5EF4-FFF2-40B4-BE49-F238E27FC236}">
                <a16:creationId xmlns:a16="http://schemas.microsoft.com/office/drawing/2014/main" id="{CA69670D-DA16-400E-9643-762AE08309E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DC8A31-37AF-4F21-BD85-1B65255CDB16}"/>
              </a:ext>
            </a:extLst>
          </p:cNvPr>
          <p:cNvSpPr>
            <a:spLocks noGrp="1"/>
          </p:cNvSpPr>
          <p:nvPr>
            <p:ph type="sldNum" sz="quarter" idx="12"/>
          </p:nvPr>
        </p:nvSpPr>
        <p:spPr/>
        <p:txBody>
          <a:bodyPr/>
          <a:lstStyle/>
          <a:p>
            <a:fld id="{78331E4E-F306-4038-BD42-4047E056181B}" type="slidenum">
              <a:rPr lang="en-US" smtClean="0"/>
              <a:t>‹#›</a:t>
            </a:fld>
            <a:endParaRPr lang="en-US"/>
          </a:p>
        </p:txBody>
      </p:sp>
    </p:spTree>
    <p:extLst>
      <p:ext uri="{BB962C8B-B14F-4D97-AF65-F5344CB8AC3E}">
        <p14:creationId xmlns:p14="http://schemas.microsoft.com/office/powerpoint/2010/main" val="25987075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B4FC1-2B65-4770-A381-D18266F047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D82E465-B574-4E74-ACAD-29D56D0504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B938767-C471-4ACA-8FCD-D6131581F9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DEB37C-1D91-4489-B022-54F281901696}"/>
              </a:ext>
            </a:extLst>
          </p:cNvPr>
          <p:cNvSpPr>
            <a:spLocks noGrp="1"/>
          </p:cNvSpPr>
          <p:nvPr>
            <p:ph type="dt" sz="half" idx="10"/>
          </p:nvPr>
        </p:nvSpPr>
        <p:spPr/>
        <p:txBody>
          <a:bodyPr/>
          <a:lstStyle/>
          <a:p>
            <a:fld id="{F84612C0-42DF-425B-8C29-0654D5FC2CB0}" type="datetimeFigureOut">
              <a:rPr lang="en-US" smtClean="0"/>
              <a:t>4/14/23</a:t>
            </a:fld>
            <a:endParaRPr lang="en-US"/>
          </a:p>
        </p:txBody>
      </p:sp>
      <p:sp>
        <p:nvSpPr>
          <p:cNvPr id="6" name="Footer Placeholder 5">
            <a:extLst>
              <a:ext uri="{FF2B5EF4-FFF2-40B4-BE49-F238E27FC236}">
                <a16:creationId xmlns:a16="http://schemas.microsoft.com/office/drawing/2014/main" id="{C24C4658-E530-468A-B35A-738C81FFCC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44848E-39A1-46AE-A483-3E0B99B74B88}"/>
              </a:ext>
            </a:extLst>
          </p:cNvPr>
          <p:cNvSpPr>
            <a:spLocks noGrp="1"/>
          </p:cNvSpPr>
          <p:nvPr>
            <p:ph type="sldNum" sz="quarter" idx="12"/>
          </p:nvPr>
        </p:nvSpPr>
        <p:spPr/>
        <p:txBody>
          <a:bodyPr/>
          <a:lstStyle/>
          <a:p>
            <a:fld id="{78331E4E-F306-4038-BD42-4047E056181B}" type="slidenum">
              <a:rPr lang="en-US" smtClean="0"/>
              <a:t>‹#›</a:t>
            </a:fld>
            <a:endParaRPr lang="en-US"/>
          </a:p>
        </p:txBody>
      </p:sp>
    </p:spTree>
    <p:extLst>
      <p:ext uri="{BB962C8B-B14F-4D97-AF65-F5344CB8AC3E}">
        <p14:creationId xmlns:p14="http://schemas.microsoft.com/office/powerpoint/2010/main" val="34929237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FC49D-266B-4247-9AED-2D48011B5E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B47ADBE-9D9D-446D-B404-D0369BC2DC1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F36ACDA-0B1A-4CB3-9AD0-CAD5F190A4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2A2D91-17C2-4FE5-8E5C-F545BC1FDDBE}"/>
              </a:ext>
            </a:extLst>
          </p:cNvPr>
          <p:cNvSpPr>
            <a:spLocks noGrp="1"/>
          </p:cNvSpPr>
          <p:nvPr>
            <p:ph type="dt" sz="half" idx="10"/>
          </p:nvPr>
        </p:nvSpPr>
        <p:spPr/>
        <p:txBody>
          <a:bodyPr/>
          <a:lstStyle/>
          <a:p>
            <a:fld id="{F84612C0-42DF-425B-8C29-0654D5FC2CB0}" type="datetimeFigureOut">
              <a:rPr lang="en-US" smtClean="0"/>
              <a:t>4/14/23</a:t>
            </a:fld>
            <a:endParaRPr lang="en-US"/>
          </a:p>
        </p:txBody>
      </p:sp>
      <p:sp>
        <p:nvSpPr>
          <p:cNvPr id="6" name="Footer Placeholder 5">
            <a:extLst>
              <a:ext uri="{FF2B5EF4-FFF2-40B4-BE49-F238E27FC236}">
                <a16:creationId xmlns:a16="http://schemas.microsoft.com/office/drawing/2014/main" id="{440444F2-0DFD-4D71-B617-F8900EFEF1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4F9101-D120-4370-9CB5-17B1D83BD82C}"/>
              </a:ext>
            </a:extLst>
          </p:cNvPr>
          <p:cNvSpPr>
            <a:spLocks noGrp="1"/>
          </p:cNvSpPr>
          <p:nvPr>
            <p:ph type="sldNum" sz="quarter" idx="12"/>
          </p:nvPr>
        </p:nvSpPr>
        <p:spPr/>
        <p:txBody>
          <a:bodyPr/>
          <a:lstStyle/>
          <a:p>
            <a:fld id="{78331E4E-F306-4038-BD42-4047E056181B}" type="slidenum">
              <a:rPr lang="en-US" smtClean="0"/>
              <a:t>‹#›</a:t>
            </a:fld>
            <a:endParaRPr lang="en-US"/>
          </a:p>
        </p:txBody>
      </p:sp>
    </p:spTree>
    <p:extLst>
      <p:ext uri="{BB962C8B-B14F-4D97-AF65-F5344CB8AC3E}">
        <p14:creationId xmlns:p14="http://schemas.microsoft.com/office/powerpoint/2010/main" val="33504879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010B8C-4C2F-42A6-A9E8-F5EE58C8F2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F21C606-688C-44A6-B911-318AC47126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5565D2-5DAE-489B-8607-99D1A018D95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4612C0-42DF-425B-8C29-0654D5FC2CB0}" type="datetimeFigureOut">
              <a:rPr lang="en-US" smtClean="0"/>
              <a:t>4/14/23</a:t>
            </a:fld>
            <a:endParaRPr lang="en-US"/>
          </a:p>
        </p:txBody>
      </p:sp>
      <p:sp>
        <p:nvSpPr>
          <p:cNvPr id="5" name="Footer Placeholder 4">
            <a:extLst>
              <a:ext uri="{FF2B5EF4-FFF2-40B4-BE49-F238E27FC236}">
                <a16:creationId xmlns:a16="http://schemas.microsoft.com/office/drawing/2014/main" id="{457FC017-1252-4F32-B11F-E780851574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F9699DA-BC52-4A24-8A19-F00F4843D8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331E4E-F306-4038-BD42-4047E056181B}" type="slidenum">
              <a:rPr lang="en-US" smtClean="0"/>
              <a:t>‹#›</a:t>
            </a:fld>
            <a:endParaRPr lang="en-US"/>
          </a:p>
        </p:txBody>
      </p:sp>
    </p:spTree>
    <p:extLst>
      <p:ext uri="{BB962C8B-B14F-4D97-AF65-F5344CB8AC3E}">
        <p14:creationId xmlns:p14="http://schemas.microsoft.com/office/powerpoint/2010/main" val="22001388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6.jpg"/><Relationship Id="rId7" Type="http://schemas.openxmlformats.org/officeDocument/2006/relationships/image" Target="../media/image16.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9.jpg"/><Relationship Id="rId4" Type="http://schemas.openxmlformats.org/officeDocument/2006/relationships/image" Target="../media/image18.jpg"/></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6.jpg"/><Relationship Id="rId7" Type="http://schemas.openxmlformats.org/officeDocument/2006/relationships/image" Target="../media/image16.sv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22.jpg"/><Relationship Id="rId4" Type="http://schemas.openxmlformats.org/officeDocument/2006/relationships/image" Target="../media/image21.jpg"/></Relationships>
</file>

<file path=ppt/slides/_rels/slide13.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23.jpg"/></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25.jpg"/></Relationships>
</file>

<file path=ppt/slides/_rels/slide16.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16.sv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26.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6.jpg"/><Relationship Id="rId7" Type="http://schemas.openxmlformats.org/officeDocument/2006/relationships/image" Target="../media/image16.sv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28.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image" Target="../media/image6.jpg"/><Relationship Id="rId7" Type="http://schemas.openxmlformats.org/officeDocument/2006/relationships/image" Target="../media/image35.jpg"/><Relationship Id="rId12"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34.jpg"/><Relationship Id="rId11" Type="http://schemas.openxmlformats.org/officeDocument/2006/relationships/image" Target="../media/image16.svg"/><Relationship Id="rId5" Type="http://schemas.openxmlformats.org/officeDocument/2006/relationships/image" Target="../media/image33.jpg"/><Relationship Id="rId10" Type="http://schemas.openxmlformats.org/officeDocument/2006/relationships/image" Target="../media/image15.png"/><Relationship Id="rId4" Type="http://schemas.openxmlformats.org/officeDocument/2006/relationships/image" Target="../media/image32.jpg"/><Relationship Id="rId9" Type="http://schemas.openxmlformats.org/officeDocument/2006/relationships/image" Target="../media/image37.jpg"/></Relationships>
</file>

<file path=ppt/slides/_rels/slide22.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39.jp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38.jpg"/></Relationships>
</file>

<file path=ppt/slides/_rels/slide2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6.jpg"/><Relationship Id="rId7" Type="http://schemas.openxmlformats.org/officeDocument/2006/relationships/image" Target="../media/image43.jp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42.jpg"/><Relationship Id="rId5" Type="http://schemas.openxmlformats.org/officeDocument/2006/relationships/image" Target="../media/image41.jpg"/><Relationship Id="rId10" Type="http://schemas.openxmlformats.org/officeDocument/2006/relationships/image" Target="../media/image44.jpg"/><Relationship Id="rId4" Type="http://schemas.openxmlformats.org/officeDocument/2006/relationships/image" Target="../media/image40.jpg"/><Relationship Id="rId9" Type="http://schemas.openxmlformats.org/officeDocument/2006/relationships/image" Target="../media/image16.svg"/></Relationships>
</file>

<file path=ppt/slides/_rels/slide24.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46.jp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45.jpg"/></Relationships>
</file>

<file path=ppt/slides/_rels/slide2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13.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iagram&#10;&#10;Description automatically generated with medium confidence">
            <a:extLst>
              <a:ext uri="{FF2B5EF4-FFF2-40B4-BE49-F238E27FC236}">
                <a16:creationId xmlns:a16="http://schemas.microsoft.com/office/drawing/2014/main" id="{B4B2DC68-B759-4709-9E61-1E519D9301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 y="-1011"/>
            <a:ext cx="12188952" cy="6858000"/>
          </a:xfrm>
          <a:prstGeom prst="rect">
            <a:avLst/>
          </a:prstGeom>
        </p:spPr>
      </p:pic>
      <p:grpSp>
        <p:nvGrpSpPr>
          <p:cNvPr id="48" name="Group 47">
            <a:extLst>
              <a:ext uri="{FF2B5EF4-FFF2-40B4-BE49-F238E27FC236}">
                <a16:creationId xmlns:a16="http://schemas.microsoft.com/office/drawing/2014/main" id="{BC945D6E-6AE7-47F5-880B-EABEB229DD1A}"/>
              </a:ext>
            </a:extLst>
          </p:cNvPr>
          <p:cNvGrpSpPr/>
          <p:nvPr/>
        </p:nvGrpSpPr>
        <p:grpSpPr>
          <a:xfrm>
            <a:off x="3102564" y="1840984"/>
            <a:ext cx="5986871" cy="1410215"/>
            <a:chOff x="2813133" y="1565597"/>
            <a:chExt cx="6527221" cy="2342067"/>
          </a:xfrm>
        </p:grpSpPr>
        <p:sp>
          <p:nvSpPr>
            <p:cNvPr id="42" name="Rectangle 41">
              <a:extLst>
                <a:ext uri="{FF2B5EF4-FFF2-40B4-BE49-F238E27FC236}">
                  <a16:creationId xmlns:a16="http://schemas.microsoft.com/office/drawing/2014/main" id="{3F401E2C-FA90-431C-B0C0-556228F80D8F}"/>
                </a:ext>
              </a:extLst>
            </p:cNvPr>
            <p:cNvSpPr/>
            <p:nvPr/>
          </p:nvSpPr>
          <p:spPr>
            <a:xfrm>
              <a:off x="3023755" y="1565597"/>
              <a:ext cx="5978898" cy="2342067"/>
            </a:xfrm>
            <a:prstGeom prst="rect">
              <a:avLst/>
            </a:prstGeom>
            <a:ln w="38100"/>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6834F238-55BF-4426-8696-07AFD93914FF}"/>
                </a:ext>
              </a:extLst>
            </p:cNvPr>
            <p:cNvSpPr/>
            <p:nvPr/>
          </p:nvSpPr>
          <p:spPr>
            <a:xfrm>
              <a:off x="2813133" y="1789219"/>
              <a:ext cx="718044" cy="17459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id="{E89F9CAA-2931-489E-B721-2B0F8A5B1488}"/>
                </a:ext>
              </a:extLst>
            </p:cNvPr>
            <p:cNvSpPr/>
            <p:nvPr/>
          </p:nvSpPr>
          <p:spPr>
            <a:xfrm>
              <a:off x="8622310" y="1809621"/>
              <a:ext cx="718044" cy="17459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TextBox 44">
            <a:extLst>
              <a:ext uri="{FF2B5EF4-FFF2-40B4-BE49-F238E27FC236}">
                <a16:creationId xmlns:a16="http://schemas.microsoft.com/office/drawing/2014/main" id="{08BFD97E-DC1F-42C9-B264-2E49915388C9}"/>
              </a:ext>
            </a:extLst>
          </p:cNvPr>
          <p:cNvSpPr txBox="1"/>
          <p:nvPr/>
        </p:nvSpPr>
        <p:spPr>
          <a:xfrm>
            <a:off x="3295751" y="2073188"/>
            <a:ext cx="5483940" cy="338554"/>
          </a:xfrm>
          <a:prstGeom prst="rect">
            <a:avLst/>
          </a:prstGeom>
          <a:noFill/>
        </p:spPr>
        <p:txBody>
          <a:bodyPr wrap="square" rtlCol="0">
            <a:spAutoFit/>
          </a:bodyPr>
          <a:lstStyle/>
          <a:p>
            <a:pPr algn="ctr"/>
            <a:r>
              <a:rPr lang="en-US" sz="1600" b="1" dirty="0">
                <a:solidFill>
                  <a:schemeClr val="accent6">
                    <a:lumMod val="25000"/>
                  </a:schemeClr>
                </a:solidFill>
                <a:effectLst/>
                <a:latin typeface="Century Gothic" panose="020B0502020202020204" pitchFamily="34" charset="0"/>
                <a:ea typeface="Calibri" panose="020F0502020204030204" pitchFamily="34" charset="0"/>
                <a:cs typeface="Times New Roman" panose="02020603050405020304" pitchFamily="18" charset="0"/>
              </a:rPr>
              <a:t>RIGHTSOURCE</a:t>
            </a:r>
            <a:endParaRPr lang="en-US" sz="4000" dirty="0">
              <a:solidFill>
                <a:schemeClr val="accent6">
                  <a:lumMod val="25000"/>
                </a:schemeClr>
              </a:solidFill>
              <a:latin typeface="Century Gothic" panose="020B0502020202020204" pitchFamily="34" charset="0"/>
            </a:endParaRPr>
          </a:p>
        </p:txBody>
      </p:sp>
      <p:sp>
        <p:nvSpPr>
          <p:cNvPr id="8" name="TextBox 7">
            <a:extLst>
              <a:ext uri="{FF2B5EF4-FFF2-40B4-BE49-F238E27FC236}">
                <a16:creationId xmlns:a16="http://schemas.microsoft.com/office/drawing/2014/main" id="{ACAAE256-E3D1-4ECB-AA1C-7777747A748F}"/>
              </a:ext>
            </a:extLst>
          </p:cNvPr>
          <p:cNvSpPr txBox="1"/>
          <p:nvPr/>
        </p:nvSpPr>
        <p:spPr>
          <a:xfrm>
            <a:off x="3295750" y="2489652"/>
            <a:ext cx="5483940" cy="523220"/>
          </a:xfrm>
          <a:prstGeom prst="rect">
            <a:avLst/>
          </a:prstGeom>
          <a:noFill/>
        </p:spPr>
        <p:txBody>
          <a:bodyPr wrap="square" rtlCol="0">
            <a:spAutoFit/>
          </a:bodyPr>
          <a:lstStyle/>
          <a:p>
            <a:pPr algn="ctr"/>
            <a:r>
              <a:rPr lang="en-US" sz="2800" b="1" dirty="0">
                <a:solidFill>
                  <a:schemeClr val="accent4">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SPECIAL CLAIMS PROCESS</a:t>
            </a:r>
            <a:endParaRPr lang="en-US" sz="2800" dirty="0">
              <a:solidFill>
                <a:schemeClr val="accent4">
                  <a:lumMod val="50000"/>
                </a:schemeClr>
              </a:solidFill>
              <a:latin typeface="Century Gothic" panose="020B0502020202020204" pitchFamily="34" charset="0"/>
            </a:endParaRPr>
          </a:p>
        </p:txBody>
      </p:sp>
    </p:spTree>
    <p:extLst>
      <p:ext uri="{BB962C8B-B14F-4D97-AF65-F5344CB8AC3E}">
        <p14:creationId xmlns:p14="http://schemas.microsoft.com/office/powerpoint/2010/main" val="22829195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indoor, wall, screen&#10;&#10;Description automatically generated">
            <a:extLst>
              <a:ext uri="{FF2B5EF4-FFF2-40B4-BE49-F238E27FC236}">
                <a16:creationId xmlns:a16="http://schemas.microsoft.com/office/drawing/2014/main" id="{5B8EF38C-F966-480A-B125-B066FB3445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Graphical user interface, table&#10;&#10;Description automatically generated with medium confidence">
            <a:extLst>
              <a:ext uri="{FF2B5EF4-FFF2-40B4-BE49-F238E27FC236}">
                <a16:creationId xmlns:a16="http://schemas.microsoft.com/office/drawing/2014/main" id="{E7AA115A-85C5-4424-873E-92D329BE8455}"/>
              </a:ext>
            </a:extLst>
          </p:cNvPr>
          <p:cNvPicPr>
            <a:picLocks noChangeAspect="1"/>
          </p:cNvPicPr>
          <p:nvPr/>
        </p:nvPicPr>
        <p:blipFill rotWithShape="1">
          <a:blip r:embed="rId4">
            <a:extLst>
              <a:ext uri="{28A0092B-C50C-407E-A947-70E740481C1C}">
                <a14:useLocalDpi xmlns:a14="http://schemas.microsoft.com/office/drawing/2010/main" val="0"/>
              </a:ext>
            </a:extLst>
          </a:blip>
          <a:srcRect l="24533"/>
          <a:stretch/>
        </p:blipFill>
        <p:spPr>
          <a:xfrm>
            <a:off x="3062177" y="431184"/>
            <a:ext cx="6901174" cy="4002593"/>
          </a:xfrm>
          <a:prstGeom prst="rect">
            <a:avLst/>
          </a:prstGeom>
        </p:spPr>
      </p:pic>
      <p:sp>
        <p:nvSpPr>
          <p:cNvPr id="5" name="Rectangle 4">
            <a:extLst>
              <a:ext uri="{FF2B5EF4-FFF2-40B4-BE49-F238E27FC236}">
                <a16:creationId xmlns:a16="http://schemas.microsoft.com/office/drawing/2014/main" id="{7D8E6BD8-449C-404D-B518-F99CBE4E861C}"/>
              </a:ext>
            </a:extLst>
          </p:cNvPr>
          <p:cNvSpPr/>
          <p:nvPr/>
        </p:nvSpPr>
        <p:spPr>
          <a:xfrm>
            <a:off x="8527311" y="510363"/>
            <a:ext cx="627321" cy="223284"/>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D8112FD3-EE0A-4D21-A58A-D46189E847E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986032" y="470773"/>
            <a:ext cx="3053464" cy="3923414"/>
          </a:xfrm>
          <a:prstGeom prst="rect">
            <a:avLst/>
          </a:prstGeom>
          <a:ln>
            <a:noFill/>
          </a:ln>
          <a:effectLst>
            <a:outerShdw blurRad="190500" algn="tl" rotWithShape="0">
              <a:srgbClr val="000000">
                <a:alpha val="70000"/>
              </a:srgbClr>
            </a:outerShdw>
          </a:effectLst>
        </p:spPr>
      </p:pic>
      <p:pic>
        <p:nvPicPr>
          <p:cNvPr id="6" name="Graphic 5" descr="Cursor with solid fill">
            <a:extLst>
              <a:ext uri="{FF2B5EF4-FFF2-40B4-BE49-F238E27FC236}">
                <a16:creationId xmlns:a16="http://schemas.microsoft.com/office/drawing/2014/main" id="{BE8BEDE7-88ED-4066-84C3-4ACD281C1C7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162106" y="3880882"/>
            <a:ext cx="315433" cy="315433"/>
          </a:xfrm>
          <a:prstGeom prst="rect">
            <a:avLst/>
          </a:prstGeom>
        </p:spPr>
      </p:pic>
      <p:grpSp>
        <p:nvGrpSpPr>
          <p:cNvPr id="12" name="Group 11">
            <a:extLst>
              <a:ext uri="{FF2B5EF4-FFF2-40B4-BE49-F238E27FC236}">
                <a16:creationId xmlns:a16="http://schemas.microsoft.com/office/drawing/2014/main" id="{C1B1C9EE-D552-443F-A020-85624C8BDCE2}"/>
              </a:ext>
            </a:extLst>
          </p:cNvPr>
          <p:cNvGrpSpPr/>
          <p:nvPr/>
        </p:nvGrpSpPr>
        <p:grpSpPr>
          <a:xfrm>
            <a:off x="-31859" y="230603"/>
            <a:ext cx="2788848" cy="1981893"/>
            <a:chOff x="-31859" y="230603"/>
            <a:chExt cx="2788848" cy="1981893"/>
          </a:xfrm>
        </p:grpSpPr>
        <p:grpSp>
          <p:nvGrpSpPr>
            <p:cNvPr id="13" name="Group 12">
              <a:extLst>
                <a:ext uri="{FF2B5EF4-FFF2-40B4-BE49-F238E27FC236}">
                  <a16:creationId xmlns:a16="http://schemas.microsoft.com/office/drawing/2014/main" id="{C8F5FE57-8CE9-4DBC-83F6-E3900022B12F}"/>
                </a:ext>
              </a:extLst>
            </p:cNvPr>
            <p:cNvGrpSpPr/>
            <p:nvPr/>
          </p:nvGrpSpPr>
          <p:grpSpPr>
            <a:xfrm>
              <a:off x="338350" y="849301"/>
              <a:ext cx="2418639" cy="744499"/>
              <a:chOff x="429791" y="849301"/>
              <a:chExt cx="2418639" cy="744499"/>
            </a:xfrm>
          </p:grpSpPr>
          <p:sp>
            <p:nvSpPr>
              <p:cNvPr id="15" name="Rectangle: Rounded Corners 14">
                <a:extLst>
                  <a:ext uri="{FF2B5EF4-FFF2-40B4-BE49-F238E27FC236}">
                    <a16:creationId xmlns:a16="http://schemas.microsoft.com/office/drawing/2014/main" id="{4B52F7EA-C04B-43ED-BCB2-2C788DCE8F6D}"/>
                  </a:ext>
                </a:extLst>
              </p:cNvPr>
              <p:cNvSpPr/>
              <p:nvPr/>
            </p:nvSpPr>
            <p:spPr>
              <a:xfrm>
                <a:off x="429791" y="849301"/>
                <a:ext cx="2200589" cy="744499"/>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6E0D5B36-B646-4AB5-8750-C0A42F12EF2C}"/>
                  </a:ext>
                </a:extLst>
              </p:cNvPr>
              <p:cNvSpPr txBox="1"/>
              <p:nvPr/>
            </p:nvSpPr>
            <p:spPr>
              <a:xfrm>
                <a:off x="1254259" y="922554"/>
                <a:ext cx="1406601" cy="369332"/>
              </a:xfrm>
              <a:prstGeom prst="rect">
                <a:avLst/>
              </a:prstGeom>
              <a:noFill/>
            </p:spPr>
            <p:txBody>
              <a:bodyPr wrap="square" rtlCol="0">
                <a:spAutoFit/>
              </a:bodyPr>
              <a:lstStyle/>
              <a:p>
                <a:pPr algn="ctr"/>
                <a:r>
                  <a:rPr lang="en-US" sz="1800" b="1"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VALERIE</a:t>
                </a:r>
                <a:r>
                  <a:rPr lang="en-US" dirty="0">
                    <a:solidFill>
                      <a:schemeClr val="bg1">
                        <a:lumMod val="95000"/>
                      </a:schemeClr>
                    </a:solidFill>
                    <a:latin typeface="Century Gothic" panose="020B0502020202020204" pitchFamily="34" charset="0"/>
                  </a:rPr>
                  <a:t> </a:t>
                </a:r>
              </a:p>
            </p:txBody>
          </p:sp>
          <p:sp>
            <p:nvSpPr>
              <p:cNvPr id="17" name="TextBox 16">
                <a:extLst>
                  <a:ext uri="{FF2B5EF4-FFF2-40B4-BE49-F238E27FC236}">
                    <a16:creationId xmlns:a16="http://schemas.microsoft.com/office/drawing/2014/main" id="{D5EC60D7-B108-44B4-8462-02ADB9259EBC}"/>
                  </a:ext>
                </a:extLst>
              </p:cNvPr>
              <p:cNvSpPr txBox="1"/>
              <p:nvPr/>
            </p:nvSpPr>
            <p:spPr>
              <a:xfrm>
                <a:off x="1012037" y="1271790"/>
                <a:ext cx="1836393" cy="269304"/>
              </a:xfrm>
              <a:prstGeom prst="rect">
                <a:avLst/>
              </a:prstGeom>
              <a:noFill/>
            </p:spPr>
            <p:txBody>
              <a:bodyPr wrap="square" rtlCol="0">
                <a:spAutoFit/>
              </a:bodyPr>
              <a:lstStyle/>
              <a:p>
                <a:pPr algn="ctr"/>
                <a:r>
                  <a:rPr lang="en-US" sz="1150" b="1" dirty="0">
                    <a:solidFill>
                      <a:schemeClr val="bg1">
                        <a:lumMod val="95000"/>
                      </a:schemeClr>
                    </a:solidFill>
                    <a:latin typeface="Segoe Print" panose="02000600000000000000" pitchFamily="2" charset="0"/>
                  </a:rPr>
                  <a:t>“Manager”</a:t>
                </a:r>
                <a:r>
                  <a:rPr lang="en-US" sz="1150" dirty="0">
                    <a:solidFill>
                      <a:schemeClr val="bg1">
                        <a:lumMod val="95000"/>
                      </a:schemeClr>
                    </a:solidFill>
                    <a:latin typeface="Segoe Print" panose="02000600000000000000" pitchFamily="2" charset="0"/>
                  </a:rPr>
                  <a:t> </a:t>
                </a:r>
              </a:p>
            </p:txBody>
          </p:sp>
        </p:grpSp>
        <p:pic>
          <p:nvPicPr>
            <p:cNvPr id="14" name="Picture 13" descr="A person smiling for the camera&#10;&#10;Description automatically generated with low confidence">
              <a:extLst>
                <a:ext uri="{FF2B5EF4-FFF2-40B4-BE49-F238E27FC236}">
                  <a16:creationId xmlns:a16="http://schemas.microsoft.com/office/drawing/2014/main" id="{7636CF61-7736-4E58-8C03-C1609A7E37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31859" y="230603"/>
              <a:ext cx="1531463" cy="1981893"/>
            </a:xfrm>
            <a:prstGeom prst="rect">
              <a:avLst/>
            </a:prstGeom>
          </p:spPr>
        </p:pic>
      </p:grpSp>
    </p:spTree>
    <p:extLst>
      <p:ext uri="{BB962C8B-B14F-4D97-AF65-F5344CB8AC3E}">
        <p14:creationId xmlns:p14="http://schemas.microsoft.com/office/powerpoint/2010/main" val="3996469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1.875E-6 1.11111E-6 L 0.28138 -0.49908 " pathEditMode="relative" rAng="0" ptsTypes="AA">
                                      <p:cBhvr>
                                        <p:cTn id="11" dur="2000" fill="hold"/>
                                        <p:tgtEl>
                                          <p:spTgt spid="6"/>
                                        </p:tgtEl>
                                        <p:attrNameLst>
                                          <p:attrName>ppt_x</p:attrName>
                                          <p:attrName>ppt_y</p:attrName>
                                        </p:attrNameLst>
                                      </p:cBhvr>
                                      <p:rCtr x="14063" y="-24954"/>
                                    </p:animMotion>
                                  </p:childTnLst>
                                </p:cTn>
                              </p:par>
                            </p:childTnLst>
                          </p:cTn>
                        </p:par>
                        <p:par>
                          <p:cTn id="12" fill="hold">
                            <p:stCondLst>
                              <p:cond delay="2000"/>
                            </p:stCondLst>
                            <p:childTnLst>
                              <p:par>
                                <p:cTn id="13" presetID="26" presetClass="emph" presetSubtype="0" fill="hold" nodeType="afterEffect">
                                  <p:stCondLst>
                                    <p:cond delay="0"/>
                                  </p:stCondLst>
                                  <p:childTnLst>
                                    <p:animEffect transition="out" filter="fade">
                                      <p:cBhvr>
                                        <p:cTn id="14" dur="500" tmFilter="0, 0; .2, .5; .8, .5; 1, 0"/>
                                        <p:tgtEl>
                                          <p:spTgt spid="6"/>
                                        </p:tgtEl>
                                      </p:cBhvr>
                                    </p:animEffect>
                                    <p:animScale>
                                      <p:cBhvr>
                                        <p:cTn id="15" dur="250" autoRev="1" fill="hold"/>
                                        <p:tgtEl>
                                          <p:spTgt spid="6"/>
                                        </p:tgtEl>
                                      </p:cBhvr>
                                      <p:by x="105000" y="105000"/>
                                    </p:animScale>
                                  </p:childTnLst>
                                </p:cTn>
                              </p:par>
                            </p:childTnLst>
                          </p:cTn>
                        </p:par>
                        <p:par>
                          <p:cTn id="16" fill="hold">
                            <p:stCondLst>
                              <p:cond delay="2500"/>
                            </p:stCondLst>
                            <p:childTnLst>
                              <p:par>
                                <p:cTn id="17" presetID="53" presetClass="entr" presetSubtype="528"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anim calcmode="lin" valueType="num">
                                      <p:cBhvr>
                                        <p:cTn id="22" dur="500" fill="hold"/>
                                        <p:tgtEl>
                                          <p:spTgt spid="10"/>
                                        </p:tgtEl>
                                        <p:attrNameLst>
                                          <p:attrName>ppt_x</p:attrName>
                                        </p:attrNameLst>
                                      </p:cBhvr>
                                      <p:tavLst>
                                        <p:tav tm="0">
                                          <p:val>
                                            <p:fltVal val="0.5"/>
                                          </p:val>
                                        </p:tav>
                                        <p:tav tm="100000">
                                          <p:val>
                                            <p:strVal val="#ppt_x"/>
                                          </p:val>
                                        </p:tav>
                                      </p:tavLst>
                                    </p:anim>
                                    <p:anim calcmode="lin" valueType="num">
                                      <p:cBhvr>
                                        <p:cTn id="23" dur="500" fill="hold"/>
                                        <p:tgtEl>
                                          <p:spTgt spid="10"/>
                                        </p:tgtEl>
                                        <p:attrNameLst>
                                          <p:attrName>ppt_y</p:attrName>
                                        </p:attrNameLst>
                                      </p:cBhvr>
                                      <p:tavLst>
                                        <p:tav tm="0">
                                          <p:val>
                                            <p:fltVal val="0.5"/>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path" presetSubtype="0" accel="50000" decel="50000" fill="hold" nodeType="clickEffect">
                                  <p:stCondLst>
                                    <p:cond delay="0"/>
                                  </p:stCondLst>
                                  <p:childTnLst>
                                    <p:animMotion origin="layout" path="M 0.28138 -0.49908 L 0.21289 0.03333 " pathEditMode="relative" rAng="0" ptsTypes="AA">
                                      <p:cBhvr>
                                        <p:cTn id="27" dur="2000" fill="hold"/>
                                        <p:tgtEl>
                                          <p:spTgt spid="6"/>
                                        </p:tgtEl>
                                        <p:attrNameLst>
                                          <p:attrName>ppt_x</p:attrName>
                                          <p:attrName>ppt_y</p:attrName>
                                        </p:attrNameLst>
                                      </p:cBhvr>
                                      <p:rCtr x="-3424" y="26620"/>
                                    </p:animMotion>
                                  </p:childTnLst>
                                </p:cTn>
                              </p:par>
                            </p:childTnLst>
                          </p:cTn>
                        </p:par>
                        <p:par>
                          <p:cTn id="28" fill="hold">
                            <p:stCondLst>
                              <p:cond delay="2000"/>
                            </p:stCondLst>
                            <p:childTnLst>
                              <p:par>
                                <p:cTn id="29" presetID="26" presetClass="emph" presetSubtype="0" fill="hold" nodeType="afterEffect">
                                  <p:stCondLst>
                                    <p:cond delay="0"/>
                                  </p:stCondLst>
                                  <p:childTnLst>
                                    <p:animEffect transition="out" filter="fade">
                                      <p:cBhvr>
                                        <p:cTn id="30" dur="500" tmFilter="0, 0; .2, .5; .8, .5; 1, 0"/>
                                        <p:tgtEl>
                                          <p:spTgt spid="6"/>
                                        </p:tgtEl>
                                      </p:cBhvr>
                                    </p:animEffect>
                                    <p:animScale>
                                      <p:cBhvr>
                                        <p:cTn id="31"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p&#10;&#10;Description automatically generated with medium confidence">
            <a:extLst>
              <a:ext uri="{FF2B5EF4-FFF2-40B4-BE49-F238E27FC236}">
                <a16:creationId xmlns:a16="http://schemas.microsoft.com/office/drawing/2014/main" id="{E9A5F240-B8AF-4B66-9AD1-A75C733E84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AD061124-F670-420C-9E12-4D930EC97FAA}"/>
              </a:ext>
            </a:extLst>
          </p:cNvPr>
          <p:cNvSpPr txBox="1"/>
          <p:nvPr/>
        </p:nvSpPr>
        <p:spPr>
          <a:xfrm>
            <a:off x="3667827" y="315070"/>
            <a:ext cx="4301066" cy="4708981"/>
          </a:xfrm>
          <a:prstGeom prst="rect">
            <a:avLst/>
          </a:prstGeom>
          <a:noFill/>
        </p:spPr>
        <p:txBody>
          <a:bodyPr wrap="square" rtlCol="0">
            <a:spAutoFit/>
          </a:bodyPr>
          <a:lstStyle/>
          <a:p>
            <a:pPr algn="r"/>
            <a:r>
              <a:rPr lang="en-US" sz="30000" b="1" dirty="0">
                <a:solidFill>
                  <a:schemeClr val="bg1">
                    <a:alpha val="31000"/>
                  </a:schemeClr>
                </a:solidFill>
                <a:latin typeface="Century Gothic" panose="020B0502020202020204" pitchFamily="34" charset="0"/>
              </a:rPr>
              <a:t>2</a:t>
            </a:r>
          </a:p>
        </p:txBody>
      </p:sp>
      <p:sp>
        <p:nvSpPr>
          <p:cNvPr id="4" name="Text Placeholder 30">
            <a:extLst>
              <a:ext uri="{FF2B5EF4-FFF2-40B4-BE49-F238E27FC236}">
                <a16:creationId xmlns:a16="http://schemas.microsoft.com/office/drawing/2014/main" id="{CCE0F18A-5C4B-4D8D-B0B7-B1CD1E0630E1}"/>
              </a:ext>
            </a:extLst>
          </p:cNvPr>
          <p:cNvSpPr txBox="1">
            <a:spLocks/>
          </p:cNvSpPr>
          <p:nvPr/>
        </p:nvSpPr>
        <p:spPr>
          <a:xfrm>
            <a:off x="7228781" y="2669560"/>
            <a:ext cx="5239443" cy="969474"/>
          </a:xfrm>
          <a:prstGeom prst="rect">
            <a:avLst/>
          </a:prstGeom>
        </p:spPr>
        <p:txBody>
          <a:bodyPr/>
          <a:lstStyle>
            <a:lvl1pPr marL="0" indent="0" algn="l" defTabSz="914400" rtl="0" eaLnBrk="1" latinLnBrk="0" hangingPunct="1">
              <a:lnSpc>
                <a:spcPct val="90000"/>
              </a:lnSpc>
              <a:spcBef>
                <a:spcPts val="1000"/>
              </a:spcBef>
              <a:buFontTx/>
              <a:buNone/>
              <a:defRPr sz="4400" b="1" kern="1200">
                <a:solidFill>
                  <a:schemeClr val="bg1"/>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dirty="0"/>
              <a:t>SPECIAL CLAIMS</a:t>
            </a:r>
          </a:p>
          <a:p>
            <a:r>
              <a:rPr lang="en-US" sz="3600" dirty="0"/>
              <a:t>FOR REVIEW</a:t>
            </a:r>
          </a:p>
        </p:txBody>
      </p:sp>
      <p:cxnSp>
        <p:nvCxnSpPr>
          <p:cNvPr id="5" name="Straight Connector 4">
            <a:extLst>
              <a:ext uri="{FF2B5EF4-FFF2-40B4-BE49-F238E27FC236}">
                <a16:creationId xmlns:a16="http://schemas.microsoft.com/office/drawing/2014/main" id="{A97B459D-DE40-4122-B309-DE4237611DFC}"/>
              </a:ext>
            </a:extLst>
          </p:cNvPr>
          <p:cNvCxnSpPr>
            <a:cxnSpLocks/>
          </p:cNvCxnSpPr>
          <p:nvPr/>
        </p:nvCxnSpPr>
        <p:spPr>
          <a:xfrm>
            <a:off x="7393728" y="2587685"/>
            <a:ext cx="2314650" cy="0"/>
          </a:xfrm>
          <a:prstGeom prst="line">
            <a:avLst/>
          </a:prstGeom>
          <a:ln w="381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Text Placeholder 30">
            <a:extLst>
              <a:ext uri="{FF2B5EF4-FFF2-40B4-BE49-F238E27FC236}">
                <a16:creationId xmlns:a16="http://schemas.microsoft.com/office/drawing/2014/main" id="{A279FFF0-769B-47D0-A36F-E304AD7F2BF9}"/>
              </a:ext>
            </a:extLst>
          </p:cNvPr>
          <p:cNvSpPr txBox="1">
            <a:spLocks/>
          </p:cNvSpPr>
          <p:nvPr/>
        </p:nvSpPr>
        <p:spPr>
          <a:xfrm>
            <a:off x="7228782" y="2021697"/>
            <a:ext cx="2610543" cy="769271"/>
          </a:xfrm>
          <a:prstGeom prst="rect">
            <a:avLst/>
          </a:prstGeom>
        </p:spPr>
        <p:txBody>
          <a:bodyPr/>
          <a:lstStyle>
            <a:lvl1pPr marL="0" indent="0" algn="l" defTabSz="914400" rtl="0" eaLnBrk="1" latinLnBrk="0" hangingPunct="1">
              <a:lnSpc>
                <a:spcPct val="90000"/>
              </a:lnSpc>
              <a:spcBef>
                <a:spcPts val="1000"/>
              </a:spcBef>
              <a:buFontTx/>
              <a:buNone/>
              <a:defRPr sz="3600" b="1" kern="1200">
                <a:solidFill>
                  <a:srgbClr val="30C5FF"/>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solidFill>
                  <a:schemeClr val="tx2">
                    <a:lumMod val="50000"/>
                  </a:schemeClr>
                </a:solidFill>
                <a:latin typeface="Segoe Script" panose="030B0504020000000003" pitchFamily="66" charset="0"/>
              </a:rPr>
              <a:t>Uploading</a:t>
            </a:r>
          </a:p>
        </p:txBody>
      </p:sp>
    </p:spTree>
    <p:extLst>
      <p:ext uri="{BB962C8B-B14F-4D97-AF65-F5344CB8AC3E}">
        <p14:creationId xmlns:p14="http://schemas.microsoft.com/office/powerpoint/2010/main" val="2521182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indoor, wall, screen&#10;&#10;Description automatically generated">
            <a:extLst>
              <a:ext uri="{FF2B5EF4-FFF2-40B4-BE49-F238E27FC236}">
                <a16:creationId xmlns:a16="http://schemas.microsoft.com/office/drawing/2014/main" id="{09EF7679-7F62-494C-A3CB-1C3EF717C1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Graphical user interface, table&#10;&#10;Description automatically generated">
            <a:extLst>
              <a:ext uri="{FF2B5EF4-FFF2-40B4-BE49-F238E27FC236}">
                <a16:creationId xmlns:a16="http://schemas.microsoft.com/office/drawing/2014/main" id="{7FEFB2C9-1741-45AB-A371-79E961BA61E1}"/>
              </a:ext>
            </a:extLst>
          </p:cNvPr>
          <p:cNvPicPr>
            <a:picLocks noChangeAspect="1"/>
          </p:cNvPicPr>
          <p:nvPr/>
        </p:nvPicPr>
        <p:blipFill rotWithShape="1">
          <a:blip r:embed="rId4">
            <a:extLst>
              <a:ext uri="{28A0092B-C50C-407E-A947-70E740481C1C}">
                <a14:useLocalDpi xmlns:a14="http://schemas.microsoft.com/office/drawing/2010/main" val="0"/>
              </a:ext>
            </a:extLst>
          </a:blip>
          <a:srcRect b="5854"/>
          <a:stretch/>
        </p:blipFill>
        <p:spPr>
          <a:xfrm>
            <a:off x="3086099" y="426720"/>
            <a:ext cx="6867525" cy="4040505"/>
          </a:xfrm>
          <a:prstGeom prst="rect">
            <a:avLst/>
          </a:prstGeom>
        </p:spPr>
      </p:pic>
      <p:sp>
        <p:nvSpPr>
          <p:cNvPr id="5" name="Rectangle 4">
            <a:extLst>
              <a:ext uri="{FF2B5EF4-FFF2-40B4-BE49-F238E27FC236}">
                <a16:creationId xmlns:a16="http://schemas.microsoft.com/office/drawing/2014/main" id="{7537FC89-8A72-4A61-AFA5-FA6740D6646F}"/>
              </a:ext>
            </a:extLst>
          </p:cNvPr>
          <p:cNvSpPr/>
          <p:nvPr/>
        </p:nvSpPr>
        <p:spPr>
          <a:xfrm>
            <a:off x="3086099" y="2228850"/>
            <a:ext cx="1647826" cy="266699"/>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Graphical user interface, application, Teams&#10;&#10;Description automatically generated">
            <a:extLst>
              <a:ext uri="{FF2B5EF4-FFF2-40B4-BE49-F238E27FC236}">
                <a16:creationId xmlns:a16="http://schemas.microsoft.com/office/drawing/2014/main" id="{60915653-7EF3-4650-A5F6-B8C371B7FBB3}"/>
              </a:ext>
            </a:extLst>
          </p:cNvPr>
          <p:cNvPicPr>
            <a:picLocks noChangeAspect="1"/>
          </p:cNvPicPr>
          <p:nvPr/>
        </p:nvPicPr>
        <p:blipFill rotWithShape="1">
          <a:blip r:embed="rId5">
            <a:extLst>
              <a:ext uri="{28A0092B-C50C-407E-A947-70E740481C1C}">
                <a14:useLocalDpi xmlns:a14="http://schemas.microsoft.com/office/drawing/2010/main" val="0"/>
              </a:ext>
            </a:extLst>
          </a:blip>
          <a:srcRect l="26621" b="7521"/>
          <a:stretch/>
        </p:blipFill>
        <p:spPr>
          <a:xfrm>
            <a:off x="3086098" y="426719"/>
            <a:ext cx="6867525" cy="4040505"/>
          </a:xfrm>
          <a:prstGeom prst="rect">
            <a:avLst/>
          </a:prstGeom>
        </p:spPr>
      </p:pic>
      <p:sp>
        <p:nvSpPr>
          <p:cNvPr id="10" name="Rectangle 9">
            <a:extLst>
              <a:ext uri="{FF2B5EF4-FFF2-40B4-BE49-F238E27FC236}">
                <a16:creationId xmlns:a16="http://schemas.microsoft.com/office/drawing/2014/main" id="{BED321EE-BBBD-4631-B44B-89D8455F3311}"/>
              </a:ext>
            </a:extLst>
          </p:cNvPr>
          <p:cNvSpPr/>
          <p:nvPr/>
        </p:nvSpPr>
        <p:spPr>
          <a:xfrm>
            <a:off x="9026820" y="837536"/>
            <a:ext cx="850605" cy="21974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descr="Cursor with solid fill">
            <a:extLst>
              <a:ext uri="{FF2B5EF4-FFF2-40B4-BE49-F238E27FC236}">
                <a16:creationId xmlns:a16="http://schemas.microsoft.com/office/drawing/2014/main" id="{432C2078-2ADE-4580-89DF-FB5F070A763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162106" y="3880882"/>
            <a:ext cx="315433" cy="315433"/>
          </a:xfrm>
          <a:prstGeom prst="rect">
            <a:avLst/>
          </a:prstGeom>
        </p:spPr>
      </p:pic>
      <p:grpSp>
        <p:nvGrpSpPr>
          <p:cNvPr id="11" name="Group 10">
            <a:extLst>
              <a:ext uri="{FF2B5EF4-FFF2-40B4-BE49-F238E27FC236}">
                <a16:creationId xmlns:a16="http://schemas.microsoft.com/office/drawing/2014/main" id="{732E7525-51AF-4121-8DA8-A2FE0D1B69B9}"/>
              </a:ext>
            </a:extLst>
          </p:cNvPr>
          <p:cNvGrpSpPr/>
          <p:nvPr/>
        </p:nvGrpSpPr>
        <p:grpSpPr>
          <a:xfrm>
            <a:off x="-31859" y="230603"/>
            <a:ext cx="2788848" cy="1981893"/>
            <a:chOff x="-31859" y="230603"/>
            <a:chExt cx="2788848" cy="1981893"/>
          </a:xfrm>
        </p:grpSpPr>
        <p:grpSp>
          <p:nvGrpSpPr>
            <p:cNvPr id="12" name="Group 11">
              <a:extLst>
                <a:ext uri="{FF2B5EF4-FFF2-40B4-BE49-F238E27FC236}">
                  <a16:creationId xmlns:a16="http://schemas.microsoft.com/office/drawing/2014/main" id="{D9E2F98D-2ED4-4510-B6F8-EEBBDD9037E7}"/>
                </a:ext>
              </a:extLst>
            </p:cNvPr>
            <p:cNvGrpSpPr/>
            <p:nvPr/>
          </p:nvGrpSpPr>
          <p:grpSpPr>
            <a:xfrm>
              <a:off x="338350" y="849301"/>
              <a:ext cx="2418639" cy="744499"/>
              <a:chOff x="429791" y="849301"/>
              <a:chExt cx="2418639" cy="744499"/>
            </a:xfrm>
          </p:grpSpPr>
          <p:sp>
            <p:nvSpPr>
              <p:cNvPr id="14" name="Rectangle: Rounded Corners 13">
                <a:extLst>
                  <a:ext uri="{FF2B5EF4-FFF2-40B4-BE49-F238E27FC236}">
                    <a16:creationId xmlns:a16="http://schemas.microsoft.com/office/drawing/2014/main" id="{4BF8D800-ECD4-4095-A68A-D6E253C67526}"/>
                  </a:ext>
                </a:extLst>
              </p:cNvPr>
              <p:cNvSpPr/>
              <p:nvPr/>
            </p:nvSpPr>
            <p:spPr>
              <a:xfrm>
                <a:off x="429791" y="849301"/>
                <a:ext cx="2200589" cy="744499"/>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BE1B6FDE-903B-46E1-9245-FA81B733FDD8}"/>
                  </a:ext>
                </a:extLst>
              </p:cNvPr>
              <p:cNvSpPr txBox="1"/>
              <p:nvPr/>
            </p:nvSpPr>
            <p:spPr>
              <a:xfrm>
                <a:off x="1254259" y="922554"/>
                <a:ext cx="1406601" cy="369332"/>
              </a:xfrm>
              <a:prstGeom prst="rect">
                <a:avLst/>
              </a:prstGeom>
              <a:noFill/>
            </p:spPr>
            <p:txBody>
              <a:bodyPr wrap="square" rtlCol="0">
                <a:spAutoFit/>
              </a:bodyPr>
              <a:lstStyle/>
              <a:p>
                <a:pPr algn="ctr"/>
                <a:r>
                  <a:rPr lang="en-US" sz="1800" b="1"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VALERIE</a:t>
                </a:r>
                <a:r>
                  <a:rPr lang="en-US" dirty="0">
                    <a:solidFill>
                      <a:schemeClr val="bg1">
                        <a:lumMod val="95000"/>
                      </a:schemeClr>
                    </a:solidFill>
                    <a:latin typeface="Century Gothic" panose="020B0502020202020204" pitchFamily="34" charset="0"/>
                  </a:rPr>
                  <a:t> </a:t>
                </a:r>
              </a:p>
            </p:txBody>
          </p:sp>
          <p:sp>
            <p:nvSpPr>
              <p:cNvPr id="16" name="TextBox 15">
                <a:extLst>
                  <a:ext uri="{FF2B5EF4-FFF2-40B4-BE49-F238E27FC236}">
                    <a16:creationId xmlns:a16="http://schemas.microsoft.com/office/drawing/2014/main" id="{7DB38E4E-3001-4DFD-848E-56B2C05FBD50}"/>
                  </a:ext>
                </a:extLst>
              </p:cNvPr>
              <p:cNvSpPr txBox="1"/>
              <p:nvPr/>
            </p:nvSpPr>
            <p:spPr>
              <a:xfrm>
                <a:off x="1012037" y="1271790"/>
                <a:ext cx="1836393" cy="269304"/>
              </a:xfrm>
              <a:prstGeom prst="rect">
                <a:avLst/>
              </a:prstGeom>
              <a:noFill/>
            </p:spPr>
            <p:txBody>
              <a:bodyPr wrap="square" rtlCol="0">
                <a:spAutoFit/>
              </a:bodyPr>
              <a:lstStyle/>
              <a:p>
                <a:pPr algn="ctr"/>
                <a:r>
                  <a:rPr lang="en-US" sz="1150" b="1" dirty="0">
                    <a:solidFill>
                      <a:schemeClr val="bg1">
                        <a:lumMod val="95000"/>
                      </a:schemeClr>
                    </a:solidFill>
                    <a:latin typeface="Segoe Print" panose="02000600000000000000" pitchFamily="2" charset="0"/>
                  </a:rPr>
                  <a:t>“Manager”</a:t>
                </a:r>
                <a:r>
                  <a:rPr lang="en-US" sz="1150" dirty="0">
                    <a:solidFill>
                      <a:schemeClr val="bg1">
                        <a:lumMod val="95000"/>
                      </a:schemeClr>
                    </a:solidFill>
                    <a:latin typeface="Segoe Print" panose="02000600000000000000" pitchFamily="2" charset="0"/>
                  </a:rPr>
                  <a:t> </a:t>
                </a:r>
              </a:p>
            </p:txBody>
          </p:sp>
        </p:grpSp>
        <p:pic>
          <p:nvPicPr>
            <p:cNvPr id="13" name="Picture 12" descr="A person smiling for the camera&#10;&#10;Description automatically generated with low confidence">
              <a:extLst>
                <a:ext uri="{FF2B5EF4-FFF2-40B4-BE49-F238E27FC236}">
                  <a16:creationId xmlns:a16="http://schemas.microsoft.com/office/drawing/2014/main" id="{8F1FB110-B417-441B-875C-BCD734C2B21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31859" y="230603"/>
              <a:ext cx="1531463" cy="1981893"/>
            </a:xfrm>
            <a:prstGeom prst="rect">
              <a:avLst/>
            </a:prstGeom>
          </p:spPr>
        </p:pic>
      </p:grpSp>
    </p:spTree>
    <p:extLst>
      <p:ext uri="{BB962C8B-B14F-4D97-AF65-F5344CB8AC3E}">
        <p14:creationId xmlns:p14="http://schemas.microsoft.com/office/powerpoint/2010/main" val="536165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42" presetClass="path" presetSubtype="0" accel="50000" decel="50000" fill="hold" nodeType="afterEffect">
                                  <p:stCondLst>
                                    <p:cond delay="0"/>
                                  </p:stCondLst>
                                  <p:childTnLst>
                                    <p:animMotion origin="layout" path="M 1.875E-6 1.11111E-6 L -0.11367 -0.23611 " pathEditMode="relative" rAng="0" ptsTypes="AA">
                                      <p:cBhvr>
                                        <p:cTn id="10" dur="2000" fill="hold"/>
                                        <p:tgtEl>
                                          <p:spTgt spid="6"/>
                                        </p:tgtEl>
                                        <p:attrNameLst>
                                          <p:attrName>ppt_x</p:attrName>
                                          <p:attrName>ppt_y</p:attrName>
                                        </p:attrNameLst>
                                      </p:cBhvr>
                                      <p:rCtr x="-5690" y="-11806"/>
                                    </p:animMotion>
                                  </p:childTnLst>
                                </p:cTn>
                              </p:par>
                            </p:childTnLst>
                          </p:cTn>
                        </p:par>
                        <p:par>
                          <p:cTn id="11" fill="hold">
                            <p:stCondLst>
                              <p:cond delay="4000"/>
                            </p:stCondLst>
                            <p:childTnLst>
                              <p:par>
                                <p:cTn id="12" presetID="26" presetClass="emph" presetSubtype="0" fill="hold" nodeType="afterEffect">
                                  <p:stCondLst>
                                    <p:cond delay="0"/>
                                  </p:stCondLst>
                                  <p:childTnLst>
                                    <p:animEffect transition="out" filter="fade">
                                      <p:cBhvr>
                                        <p:cTn id="13" dur="500" tmFilter="0, 0; .2, .5; .8, .5; 1, 0"/>
                                        <p:tgtEl>
                                          <p:spTgt spid="6"/>
                                        </p:tgtEl>
                                      </p:cBhvr>
                                    </p:animEffect>
                                    <p:animScale>
                                      <p:cBhvr>
                                        <p:cTn id="14" dur="250" autoRev="1" fill="hold"/>
                                        <p:tgtEl>
                                          <p:spTgt spid="6"/>
                                        </p:tgtEl>
                                      </p:cBhvr>
                                      <p:by x="105000" y="105000"/>
                                    </p:animScale>
                                  </p:childTnLst>
                                </p:cTn>
                              </p:par>
                            </p:childTnLst>
                          </p:cTn>
                        </p:par>
                        <p:par>
                          <p:cTn id="15" fill="hold">
                            <p:stCondLst>
                              <p:cond delay="4500"/>
                            </p:stCondLst>
                            <p:childTnLst>
                              <p:par>
                                <p:cTn id="16" presetID="53" presetClass="entr" presetSubtype="16"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childTnLst>
                          </p:cTn>
                        </p:par>
                        <p:par>
                          <p:cTn id="21" fill="hold">
                            <p:stCondLst>
                              <p:cond delay="5000"/>
                            </p:stCondLst>
                            <p:childTnLst>
                              <p:par>
                                <p:cTn id="22" presetID="21" presetClass="entr" presetSubtype="1"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heel(1)">
                                      <p:cBhvr>
                                        <p:cTn id="24" dur="2000"/>
                                        <p:tgtEl>
                                          <p:spTgt spid="10"/>
                                        </p:tgtEl>
                                      </p:cBhvr>
                                    </p:animEffect>
                                  </p:childTnLst>
                                </p:cTn>
                              </p:par>
                            </p:childTnLst>
                          </p:cTn>
                        </p:par>
                        <p:par>
                          <p:cTn id="25" fill="hold">
                            <p:stCondLst>
                              <p:cond delay="7000"/>
                            </p:stCondLst>
                            <p:childTnLst>
                              <p:par>
                                <p:cTn id="26" presetID="42" presetClass="path" presetSubtype="0" accel="50000" decel="50000" fill="hold" nodeType="afterEffect">
                                  <p:stCondLst>
                                    <p:cond delay="0"/>
                                  </p:stCondLst>
                                  <p:childTnLst>
                                    <p:animMotion origin="layout" path="M -0.11367 -0.23611 L 0.31784 -0.44259 " pathEditMode="relative" rAng="0" ptsTypes="AA">
                                      <p:cBhvr>
                                        <p:cTn id="27" dur="2000" fill="hold"/>
                                        <p:tgtEl>
                                          <p:spTgt spid="6"/>
                                        </p:tgtEl>
                                        <p:attrNameLst>
                                          <p:attrName>ppt_x</p:attrName>
                                          <p:attrName>ppt_y</p:attrName>
                                        </p:attrNameLst>
                                      </p:cBhvr>
                                      <p:rCtr x="21510" y="-10278"/>
                                    </p:animMotion>
                                  </p:childTnLst>
                                </p:cTn>
                              </p:par>
                            </p:childTnLst>
                          </p:cTn>
                        </p:par>
                        <p:par>
                          <p:cTn id="28" fill="hold">
                            <p:stCondLst>
                              <p:cond delay="9000"/>
                            </p:stCondLst>
                            <p:childTnLst>
                              <p:par>
                                <p:cTn id="29" presetID="26" presetClass="emph" presetSubtype="0" fill="hold" nodeType="afterEffect">
                                  <p:stCondLst>
                                    <p:cond delay="0"/>
                                  </p:stCondLst>
                                  <p:childTnLst>
                                    <p:animEffect transition="out" filter="fade">
                                      <p:cBhvr>
                                        <p:cTn id="30" dur="500" tmFilter="0, 0; .2, .5; .8, .5; 1, 0"/>
                                        <p:tgtEl>
                                          <p:spTgt spid="6"/>
                                        </p:tgtEl>
                                      </p:cBhvr>
                                    </p:animEffect>
                                    <p:animScale>
                                      <p:cBhvr>
                                        <p:cTn id="31"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indoor, wall, screen&#10;&#10;Description automatically generated">
            <a:extLst>
              <a:ext uri="{FF2B5EF4-FFF2-40B4-BE49-F238E27FC236}">
                <a16:creationId xmlns:a16="http://schemas.microsoft.com/office/drawing/2014/main" id="{176CC046-4DAA-4CCA-8BD0-BAFF1A259F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Graphical user interface, application&#10;&#10;Description automatically generated">
            <a:extLst>
              <a:ext uri="{FF2B5EF4-FFF2-40B4-BE49-F238E27FC236}">
                <a16:creationId xmlns:a16="http://schemas.microsoft.com/office/drawing/2014/main" id="{44B5C600-13B5-47B5-87CD-F65DF40E6CBC}"/>
              </a:ext>
            </a:extLst>
          </p:cNvPr>
          <p:cNvPicPr>
            <a:picLocks noChangeAspect="1"/>
          </p:cNvPicPr>
          <p:nvPr/>
        </p:nvPicPr>
        <p:blipFill rotWithShape="1">
          <a:blip r:embed="rId4">
            <a:extLst>
              <a:ext uri="{28A0092B-C50C-407E-A947-70E740481C1C}">
                <a14:useLocalDpi xmlns:a14="http://schemas.microsoft.com/office/drawing/2010/main" val="0"/>
              </a:ext>
            </a:extLst>
          </a:blip>
          <a:srcRect l="14119" r="10154" b="6272"/>
          <a:stretch/>
        </p:blipFill>
        <p:spPr>
          <a:xfrm>
            <a:off x="3086100" y="426720"/>
            <a:ext cx="6865620" cy="3985260"/>
          </a:xfrm>
          <a:prstGeom prst="rect">
            <a:avLst/>
          </a:prstGeom>
        </p:spPr>
      </p:pic>
      <p:pic>
        <p:nvPicPr>
          <p:cNvPr id="5" name="Graphic 4" descr="Cursor with solid fill">
            <a:extLst>
              <a:ext uri="{FF2B5EF4-FFF2-40B4-BE49-F238E27FC236}">
                <a16:creationId xmlns:a16="http://schemas.microsoft.com/office/drawing/2014/main" id="{85969AAC-6A05-4A3A-933E-ADBC2DB2F60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154986" y="3271283"/>
            <a:ext cx="315433" cy="315433"/>
          </a:xfrm>
          <a:prstGeom prst="rect">
            <a:avLst/>
          </a:prstGeom>
        </p:spPr>
      </p:pic>
      <p:grpSp>
        <p:nvGrpSpPr>
          <p:cNvPr id="6" name="Group 5">
            <a:extLst>
              <a:ext uri="{FF2B5EF4-FFF2-40B4-BE49-F238E27FC236}">
                <a16:creationId xmlns:a16="http://schemas.microsoft.com/office/drawing/2014/main" id="{25842DEF-DDCB-4E51-B445-D0AA927AF21C}"/>
              </a:ext>
            </a:extLst>
          </p:cNvPr>
          <p:cNvGrpSpPr/>
          <p:nvPr/>
        </p:nvGrpSpPr>
        <p:grpSpPr>
          <a:xfrm>
            <a:off x="-31859" y="230603"/>
            <a:ext cx="2788848" cy="1981893"/>
            <a:chOff x="-31859" y="230603"/>
            <a:chExt cx="2788848" cy="1981893"/>
          </a:xfrm>
        </p:grpSpPr>
        <p:grpSp>
          <p:nvGrpSpPr>
            <p:cNvPr id="7" name="Group 6">
              <a:extLst>
                <a:ext uri="{FF2B5EF4-FFF2-40B4-BE49-F238E27FC236}">
                  <a16:creationId xmlns:a16="http://schemas.microsoft.com/office/drawing/2014/main" id="{EE57A395-A7A7-46CC-B07B-EA00D531990F}"/>
                </a:ext>
              </a:extLst>
            </p:cNvPr>
            <p:cNvGrpSpPr/>
            <p:nvPr/>
          </p:nvGrpSpPr>
          <p:grpSpPr>
            <a:xfrm>
              <a:off x="338350" y="849301"/>
              <a:ext cx="2418639" cy="744499"/>
              <a:chOff x="429791" y="849301"/>
              <a:chExt cx="2418639" cy="744499"/>
            </a:xfrm>
          </p:grpSpPr>
          <p:sp>
            <p:nvSpPr>
              <p:cNvPr id="9" name="Rectangle: Rounded Corners 8">
                <a:extLst>
                  <a:ext uri="{FF2B5EF4-FFF2-40B4-BE49-F238E27FC236}">
                    <a16:creationId xmlns:a16="http://schemas.microsoft.com/office/drawing/2014/main" id="{4C8BB4DC-E914-46F4-A037-30D00478B907}"/>
                  </a:ext>
                </a:extLst>
              </p:cNvPr>
              <p:cNvSpPr/>
              <p:nvPr/>
            </p:nvSpPr>
            <p:spPr>
              <a:xfrm>
                <a:off x="429791" y="849301"/>
                <a:ext cx="2200589" cy="744499"/>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435B960-D66D-4F96-826C-ACDBA40FD9C4}"/>
                  </a:ext>
                </a:extLst>
              </p:cNvPr>
              <p:cNvSpPr txBox="1"/>
              <p:nvPr/>
            </p:nvSpPr>
            <p:spPr>
              <a:xfrm>
                <a:off x="1254259" y="922554"/>
                <a:ext cx="1406601" cy="369332"/>
              </a:xfrm>
              <a:prstGeom prst="rect">
                <a:avLst/>
              </a:prstGeom>
              <a:noFill/>
            </p:spPr>
            <p:txBody>
              <a:bodyPr wrap="square" rtlCol="0">
                <a:spAutoFit/>
              </a:bodyPr>
              <a:lstStyle/>
              <a:p>
                <a:pPr algn="ctr"/>
                <a:r>
                  <a:rPr lang="en-US" sz="1800" b="1"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VALERIE</a:t>
                </a:r>
                <a:r>
                  <a:rPr lang="en-US" dirty="0">
                    <a:solidFill>
                      <a:schemeClr val="bg1">
                        <a:lumMod val="95000"/>
                      </a:schemeClr>
                    </a:solidFill>
                    <a:latin typeface="Century Gothic" panose="020B0502020202020204" pitchFamily="34" charset="0"/>
                  </a:rPr>
                  <a:t> </a:t>
                </a:r>
              </a:p>
            </p:txBody>
          </p:sp>
          <p:sp>
            <p:nvSpPr>
              <p:cNvPr id="11" name="TextBox 10">
                <a:extLst>
                  <a:ext uri="{FF2B5EF4-FFF2-40B4-BE49-F238E27FC236}">
                    <a16:creationId xmlns:a16="http://schemas.microsoft.com/office/drawing/2014/main" id="{696E68F0-B1C7-4A15-B365-28B4797B936E}"/>
                  </a:ext>
                </a:extLst>
              </p:cNvPr>
              <p:cNvSpPr txBox="1"/>
              <p:nvPr/>
            </p:nvSpPr>
            <p:spPr>
              <a:xfrm>
                <a:off x="1012037" y="1271790"/>
                <a:ext cx="1836393" cy="269304"/>
              </a:xfrm>
              <a:prstGeom prst="rect">
                <a:avLst/>
              </a:prstGeom>
              <a:noFill/>
            </p:spPr>
            <p:txBody>
              <a:bodyPr wrap="square" rtlCol="0">
                <a:spAutoFit/>
              </a:bodyPr>
              <a:lstStyle/>
              <a:p>
                <a:pPr algn="ctr"/>
                <a:r>
                  <a:rPr lang="en-US" sz="1150" b="1" dirty="0">
                    <a:solidFill>
                      <a:schemeClr val="bg1">
                        <a:lumMod val="95000"/>
                      </a:schemeClr>
                    </a:solidFill>
                    <a:latin typeface="Segoe Print" panose="02000600000000000000" pitchFamily="2" charset="0"/>
                  </a:rPr>
                  <a:t>“Manager”</a:t>
                </a:r>
                <a:r>
                  <a:rPr lang="en-US" sz="1150" dirty="0">
                    <a:solidFill>
                      <a:schemeClr val="bg1">
                        <a:lumMod val="95000"/>
                      </a:schemeClr>
                    </a:solidFill>
                    <a:latin typeface="Segoe Print" panose="02000600000000000000" pitchFamily="2" charset="0"/>
                  </a:rPr>
                  <a:t> </a:t>
                </a:r>
              </a:p>
            </p:txBody>
          </p:sp>
        </p:grpSp>
        <p:pic>
          <p:nvPicPr>
            <p:cNvPr id="8" name="Picture 7" descr="A person smiling for the camera&#10;&#10;Description automatically generated with low confidence">
              <a:extLst>
                <a:ext uri="{FF2B5EF4-FFF2-40B4-BE49-F238E27FC236}">
                  <a16:creationId xmlns:a16="http://schemas.microsoft.com/office/drawing/2014/main" id="{82A4FE5D-7182-49F2-9235-2FF6245AF71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1859" y="230603"/>
              <a:ext cx="1531463" cy="1981893"/>
            </a:xfrm>
            <a:prstGeom prst="rect">
              <a:avLst/>
            </a:prstGeom>
          </p:spPr>
        </p:pic>
      </p:grpSp>
    </p:spTree>
    <p:extLst>
      <p:ext uri="{BB962C8B-B14F-4D97-AF65-F5344CB8AC3E}">
        <p14:creationId xmlns:p14="http://schemas.microsoft.com/office/powerpoint/2010/main" val="1541922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08333E-6 0 L -0.1026 0.08519 " pathEditMode="relative" rAng="0" ptsTypes="AA">
                                      <p:cBhvr>
                                        <p:cTn id="6" dur="2000" fill="hold"/>
                                        <p:tgtEl>
                                          <p:spTgt spid="5"/>
                                        </p:tgtEl>
                                        <p:attrNameLst>
                                          <p:attrName>ppt_x</p:attrName>
                                          <p:attrName>ppt_y</p:attrName>
                                        </p:attrNameLst>
                                      </p:cBhvr>
                                      <p:rCtr x="-5130" y="4259"/>
                                    </p:animMotion>
                                  </p:childTnLst>
                                </p:cTn>
                              </p:par>
                            </p:childTnLst>
                          </p:cTn>
                        </p:par>
                        <p:par>
                          <p:cTn id="7" fill="hold">
                            <p:stCondLst>
                              <p:cond delay="2000"/>
                            </p:stCondLst>
                            <p:childTnLst>
                              <p:par>
                                <p:cTn id="8" presetID="26" presetClass="emph" presetSubtype="0" fill="hold" nodeType="afterEffect">
                                  <p:stCondLst>
                                    <p:cond delay="0"/>
                                  </p:stCondLst>
                                  <p:childTnLst>
                                    <p:animEffect transition="out" filter="fade">
                                      <p:cBhvr>
                                        <p:cTn id="9" dur="500" tmFilter="0, 0; .2, .5; .8, .5; 1, 0"/>
                                        <p:tgtEl>
                                          <p:spTgt spid="5"/>
                                        </p:tgtEl>
                                      </p:cBhvr>
                                    </p:animEffect>
                                    <p:animScale>
                                      <p:cBhvr>
                                        <p:cTn id="10" dur="250" autoRev="1" fill="hold"/>
                                        <p:tgtEl>
                                          <p:spTgt spid="5"/>
                                        </p:tgtEl>
                                      </p:cBhvr>
                                      <p:by x="105000" y="105000"/>
                                    </p:animScale>
                                  </p:childTnLst>
                                </p:cTn>
                              </p:par>
                            </p:childTnLst>
                          </p:cTn>
                        </p:par>
                        <p:par>
                          <p:cTn id="11" fill="hold">
                            <p:stCondLst>
                              <p:cond delay="2500"/>
                            </p:stCondLst>
                            <p:childTnLst>
                              <p:par>
                                <p:cTn id="12" presetID="26" presetClass="emph" presetSubtype="0" fill="hold" nodeType="afterEffect">
                                  <p:stCondLst>
                                    <p:cond delay="0"/>
                                  </p:stCondLst>
                                  <p:childTnLst>
                                    <p:animEffect transition="out" filter="fade">
                                      <p:cBhvr>
                                        <p:cTn id="13" dur="500" tmFilter="0, 0; .2, .5; .8, .5; 1, 0"/>
                                        <p:tgtEl>
                                          <p:spTgt spid="5"/>
                                        </p:tgtEl>
                                      </p:cBhvr>
                                    </p:animEffect>
                                    <p:animScale>
                                      <p:cBhvr>
                                        <p:cTn id="14"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p&#10;&#10;Description automatically generated">
            <a:extLst>
              <a:ext uri="{FF2B5EF4-FFF2-40B4-BE49-F238E27FC236}">
                <a16:creationId xmlns:a16="http://schemas.microsoft.com/office/drawing/2014/main" id="{AA9F10DB-7A58-4CCA-A149-1FE8C8B848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988DA69A-0A05-431B-A5E0-B53674FD9995}"/>
              </a:ext>
            </a:extLst>
          </p:cNvPr>
          <p:cNvSpPr txBox="1"/>
          <p:nvPr/>
        </p:nvSpPr>
        <p:spPr>
          <a:xfrm>
            <a:off x="3667827" y="315070"/>
            <a:ext cx="4301066" cy="4708981"/>
          </a:xfrm>
          <a:prstGeom prst="rect">
            <a:avLst/>
          </a:prstGeom>
          <a:noFill/>
        </p:spPr>
        <p:txBody>
          <a:bodyPr wrap="square" rtlCol="0">
            <a:spAutoFit/>
          </a:bodyPr>
          <a:lstStyle/>
          <a:p>
            <a:pPr algn="r"/>
            <a:r>
              <a:rPr lang="en-US" sz="30000" b="1" dirty="0">
                <a:solidFill>
                  <a:schemeClr val="bg1">
                    <a:alpha val="31000"/>
                  </a:schemeClr>
                </a:solidFill>
                <a:latin typeface="Century Gothic" panose="020B0502020202020204" pitchFamily="34" charset="0"/>
              </a:rPr>
              <a:t>3</a:t>
            </a:r>
          </a:p>
        </p:txBody>
      </p:sp>
      <p:sp>
        <p:nvSpPr>
          <p:cNvPr id="6" name="Text Placeholder 30">
            <a:extLst>
              <a:ext uri="{FF2B5EF4-FFF2-40B4-BE49-F238E27FC236}">
                <a16:creationId xmlns:a16="http://schemas.microsoft.com/office/drawing/2014/main" id="{CEB04A1E-9A0B-44D3-9A18-31F3535B2F4D}"/>
              </a:ext>
            </a:extLst>
          </p:cNvPr>
          <p:cNvSpPr txBox="1">
            <a:spLocks/>
          </p:cNvSpPr>
          <p:nvPr/>
        </p:nvSpPr>
        <p:spPr>
          <a:xfrm>
            <a:off x="7274501" y="2669560"/>
            <a:ext cx="5239443" cy="969474"/>
          </a:xfrm>
          <a:prstGeom prst="rect">
            <a:avLst/>
          </a:prstGeom>
        </p:spPr>
        <p:txBody>
          <a:bodyPr/>
          <a:lstStyle>
            <a:lvl1pPr marL="0" indent="0" algn="l" defTabSz="914400" rtl="0" eaLnBrk="1" latinLnBrk="0" hangingPunct="1">
              <a:lnSpc>
                <a:spcPct val="90000"/>
              </a:lnSpc>
              <a:spcBef>
                <a:spcPts val="1000"/>
              </a:spcBef>
              <a:buFontTx/>
              <a:buNone/>
              <a:defRPr sz="4400" b="1" kern="1200">
                <a:solidFill>
                  <a:schemeClr val="bg1"/>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dirty="0"/>
              <a:t>CORRECTIONS            IN RIGHTSOURCE</a:t>
            </a:r>
          </a:p>
        </p:txBody>
      </p:sp>
      <p:cxnSp>
        <p:nvCxnSpPr>
          <p:cNvPr id="7" name="Straight Connector 6">
            <a:extLst>
              <a:ext uri="{FF2B5EF4-FFF2-40B4-BE49-F238E27FC236}">
                <a16:creationId xmlns:a16="http://schemas.microsoft.com/office/drawing/2014/main" id="{3BFC79DD-E969-47DA-99B4-62A93BC3C377}"/>
              </a:ext>
            </a:extLst>
          </p:cNvPr>
          <p:cNvCxnSpPr>
            <a:cxnSpLocks/>
          </p:cNvCxnSpPr>
          <p:nvPr/>
        </p:nvCxnSpPr>
        <p:spPr>
          <a:xfrm>
            <a:off x="7393728" y="2587685"/>
            <a:ext cx="2314650" cy="0"/>
          </a:xfrm>
          <a:prstGeom prst="line">
            <a:avLst/>
          </a:prstGeom>
          <a:ln w="38100">
            <a:solidFill>
              <a:schemeClr val="accent3">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8" name="Text Placeholder 30">
            <a:extLst>
              <a:ext uri="{FF2B5EF4-FFF2-40B4-BE49-F238E27FC236}">
                <a16:creationId xmlns:a16="http://schemas.microsoft.com/office/drawing/2014/main" id="{FF940DF4-EFBC-4850-A608-E2C34D465D0F}"/>
              </a:ext>
            </a:extLst>
          </p:cNvPr>
          <p:cNvSpPr txBox="1">
            <a:spLocks/>
          </p:cNvSpPr>
          <p:nvPr/>
        </p:nvSpPr>
        <p:spPr>
          <a:xfrm>
            <a:off x="7274502" y="2021697"/>
            <a:ext cx="2982018" cy="769271"/>
          </a:xfrm>
          <a:prstGeom prst="rect">
            <a:avLst/>
          </a:prstGeom>
        </p:spPr>
        <p:txBody>
          <a:bodyPr/>
          <a:lstStyle>
            <a:lvl1pPr marL="0" indent="0" algn="l" defTabSz="914400" rtl="0" eaLnBrk="1" latinLnBrk="0" hangingPunct="1">
              <a:lnSpc>
                <a:spcPct val="90000"/>
              </a:lnSpc>
              <a:spcBef>
                <a:spcPts val="1000"/>
              </a:spcBef>
              <a:buFontTx/>
              <a:buNone/>
              <a:defRPr sz="3600" b="1" kern="1200">
                <a:solidFill>
                  <a:srgbClr val="30C5FF"/>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solidFill>
                  <a:srgbClr val="3075B8"/>
                </a:solidFill>
                <a:latin typeface="Segoe Script" panose="030B0504020000000003" pitchFamily="66" charset="0"/>
              </a:rPr>
              <a:t>Reviewing</a:t>
            </a:r>
          </a:p>
        </p:txBody>
      </p:sp>
    </p:spTree>
    <p:extLst>
      <p:ext uri="{BB962C8B-B14F-4D97-AF65-F5344CB8AC3E}">
        <p14:creationId xmlns:p14="http://schemas.microsoft.com/office/powerpoint/2010/main" val="1964093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indoor, wall, screen&#10;&#10;Description automatically generated">
            <a:extLst>
              <a:ext uri="{FF2B5EF4-FFF2-40B4-BE49-F238E27FC236}">
                <a16:creationId xmlns:a16="http://schemas.microsoft.com/office/drawing/2014/main" id="{06F30980-21A0-46A3-A378-0F9FC89E78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Graphical user interface, table&#10;&#10;Description automatically generated">
            <a:extLst>
              <a:ext uri="{FF2B5EF4-FFF2-40B4-BE49-F238E27FC236}">
                <a16:creationId xmlns:a16="http://schemas.microsoft.com/office/drawing/2014/main" id="{B0398D88-C457-4C39-B35A-5DCAB6A49EA6}"/>
              </a:ext>
            </a:extLst>
          </p:cNvPr>
          <p:cNvPicPr>
            <a:picLocks noChangeAspect="1"/>
          </p:cNvPicPr>
          <p:nvPr/>
        </p:nvPicPr>
        <p:blipFill rotWithShape="1">
          <a:blip r:embed="rId4">
            <a:extLst>
              <a:ext uri="{28A0092B-C50C-407E-A947-70E740481C1C}">
                <a14:useLocalDpi xmlns:a14="http://schemas.microsoft.com/office/drawing/2010/main" val="0"/>
              </a:ext>
            </a:extLst>
          </a:blip>
          <a:srcRect l="1332" t="6801" b="422"/>
          <a:stretch/>
        </p:blipFill>
        <p:spPr>
          <a:xfrm>
            <a:off x="3081867" y="431800"/>
            <a:ext cx="6900332" cy="4157133"/>
          </a:xfrm>
          <a:prstGeom prst="rect">
            <a:avLst/>
          </a:prstGeom>
        </p:spPr>
      </p:pic>
      <p:sp>
        <p:nvSpPr>
          <p:cNvPr id="5" name="Rectangle 4">
            <a:extLst>
              <a:ext uri="{FF2B5EF4-FFF2-40B4-BE49-F238E27FC236}">
                <a16:creationId xmlns:a16="http://schemas.microsoft.com/office/drawing/2014/main" id="{C0051586-8FB7-42A9-953F-0016BB5A7530}"/>
              </a:ext>
            </a:extLst>
          </p:cNvPr>
          <p:cNvSpPr/>
          <p:nvPr/>
        </p:nvSpPr>
        <p:spPr>
          <a:xfrm>
            <a:off x="9618131" y="2014402"/>
            <a:ext cx="270936" cy="254665"/>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E1A9F2E-6198-4B27-A94F-9CA8C5408657}"/>
              </a:ext>
            </a:extLst>
          </p:cNvPr>
          <p:cNvSpPr/>
          <p:nvPr/>
        </p:nvSpPr>
        <p:spPr>
          <a:xfrm>
            <a:off x="8822265" y="2544234"/>
            <a:ext cx="1066802" cy="190501"/>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BC64AB95-40A8-4274-8BB0-9285A5BA32BB}"/>
              </a:ext>
            </a:extLst>
          </p:cNvPr>
          <p:cNvGrpSpPr/>
          <p:nvPr/>
        </p:nvGrpSpPr>
        <p:grpSpPr>
          <a:xfrm>
            <a:off x="-31859" y="230603"/>
            <a:ext cx="2788848" cy="1981893"/>
            <a:chOff x="-31859" y="230603"/>
            <a:chExt cx="2788848" cy="1981893"/>
          </a:xfrm>
        </p:grpSpPr>
        <p:grpSp>
          <p:nvGrpSpPr>
            <p:cNvPr id="8" name="Group 7">
              <a:extLst>
                <a:ext uri="{FF2B5EF4-FFF2-40B4-BE49-F238E27FC236}">
                  <a16:creationId xmlns:a16="http://schemas.microsoft.com/office/drawing/2014/main" id="{41420725-4538-474A-B3C3-DC17CD60F691}"/>
                </a:ext>
              </a:extLst>
            </p:cNvPr>
            <p:cNvGrpSpPr/>
            <p:nvPr/>
          </p:nvGrpSpPr>
          <p:grpSpPr>
            <a:xfrm>
              <a:off x="338350" y="849301"/>
              <a:ext cx="2418639" cy="744499"/>
              <a:chOff x="429791" y="849301"/>
              <a:chExt cx="2418639" cy="744499"/>
            </a:xfrm>
          </p:grpSpPr>
          <p:sp>
            <p:nvSpPr>
              <p:cNvPr id="10" name="Rectangle: Rounded Corners 9">
                <a:extLst>
                  <a:ext uri="{FF2B5EF4-FFF2-40B4-BE49-F238E27FC236}">
                    <a16:creationId xmlns:a16="http://schemas.microsoft.com/office/drawing/2014/main" id="{FCA73797-F2E8-4394-96A3-BB16D983F8BA}"/>
                  </a:ext>
                </a:extLst>
              </p:cNvPr>
              <p:cNvSpPr/>
              <p:nvPr/>
            </p:nvSpPr>
            <p:spPr>
              <a:xfrm>
                <a:off x="429791" y="849301"/>
                <a:ext cx="2200589" cy="744499"/>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769E9A6-F18C-4A30-8A75-C55B5D34E099}"/>
                  </a:ext>
                </a:extLst>
              </p:cNvPr>
              <p:cNvSpPr txBox="1"/>
              <p:nvPr/>
            </p:nvSpPr>
            <p:spPr>
              <a:xfrm>
                <a:off x="1254259" y="922554"/>
                <a:ext cx="1406601" cy="369332"/>
              </a:xfrm>
              <a:prstGeom prst="rect">
                <a:avLst/>
              </a:prstGeom>
              <a:noFill/>
            </p:spPr>
            <p:txBody>
              <a:bodyPr wrap="square" rtlCol="0">
                <a:spAutoFit/>
              </a:bodyPr>
              <a:lstStyle/>
              <a:p>
                <a:pPr algn="ctr"/>
                <a:r>
                  <a:rPr lang="en-US" sz="1800" b="1"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VALERIE</a:t>
                </a:r>
                <a:r>
                  <a:rPr lang="en-US" dirty="0">
                    <a:solidFill>
                      <a:schemeClr val="bg1">
                        <a:lumMod val="95000"/>
                      </a:schemeClr>
                    </a:solidFill>
                    <a:latin typeface="Century Gothic" panose="020B0502020202020204" pitchFamily="34" charset="0"/>
                  </a:rPr>
                  <a:t> </a:t>
                </a:r>
              </a:p>
            </p:txBody>
          </p:sp>
          <p:sp>
            <p:nvSpPr>
              <p:cNvPr id="12" name="TextBox 11">
                <a:extLst>
                  <a:ext uri="{FF2B5EF4-FFF2-40B4-BE49-F238E27FC236}">
                    <a16:creationId xmlns:a16="http://schemas.microsoft.com/office/drawing/2014/main" id="{80B644A2-D91C-469F-9BA1-835AABBFC9DD}"/>
                  </a:ext>
                </a:extLst>
              </p:cNvPr>
              <p:cNvSpPr txBox="1"/>
              <p:nvPr/>
            </p:nvSpPr>
            <p:spPr>
              <a:xfrm>
                <a:off x="1012037" y="1271790"/>
                <a:ext cx="1836393" cy="269304"/>
              </a:xfrm>
              <a:prstGeom prst="rect">
                <a:avLst/>
              </a:prstGeom>
              <a:noFill/>
            </p:spPr>
            <p:txBody>
              <a:bodyPr wrap="square" rtlCol="0">
                <a:spAutoFit/>
              </a:bodyPr>
              <a:lstStyle/>
              <a:p>
                <a:pPr algn="ctr"/>
                <a:r>
                  <a:rPr lang="en-US" sz="1150" b="1" dirty="0">
                    <a:solidFill>
                      <a:schemeClr val="bg1">
                        <a:lumMod val="95000"/>
                      </a:schemeClr>
                    </a:solidFill>
                    <a:latin typeface="Segoe Print" panose="02000600000000000000" pitchFamily="2" charset="0"/>
                  </a:rPr>
                  <a:t>“Manager”</a:t>
                </a:r>
                <a:r>
                  <a:rPr lang="en-US" sz="1150" dirty="0">
                    <a:solidFill>
                      <a:schemeClr val="bg1">
                        <a:lumMod val="95000"/>
                      </a:schemeClr>
                    </a:solidFill>
                    <a:latin typeface="Segoe Print" panose="02000600000000000000" pitchFamily="2" charset="0"/>
                  </a:rPr>
                  <a:t> </a:t>
                </a:r>
              </a:p>
            </p:txBody>
          </p:sp>
        </p:grpSp>
        <p:pic>
          <p:nvPicPr>
            <p:cNvPr id="9" name="Picture 8" descr="A person smiling for the camera&#10;&#10;Description automatically generated with low confidence">
              <a:extLst>
                <a:ext uri="{FF2B5EF4-FFF2-40B4-BE49-F238E27FC236}">
                  <a16:creationId xmlns:a16="http://schemas.microsoft.com/office/drawing/2014/main" id="{5CEDBE8F-6378-4357-875A-BE5247DBB9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1859" y="230603"/>
              <a:ext cx="1531463" cy="1981893"/>
            </a:xfrm>
            <a:prstGeom prst="rect">
              <a:avLst/>
            </a:prstGeom>
          </p:spPr>
        </p:pic>
      </p:grpSp>
    </p:spTree>
    <p:extLst>
      <p:ext uri="{BB962C8B-B14F-4D97-AF65-F5344CB8AC3E}">
        <p14:creationId xmlns:p14="http://schemas.microsoft.com/office/powerpoint/2010/main" val="566763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heel(1)">
                                      <p:cBhvr>
                                        <p:cTn id="1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indoor, wall, screen&#10;&#10;Description automatically generated">
            <a:extLst>
              <a:ext uri="{FF2B5EF4-FFF2-40B4-BE49-F238E27FC236}">
                <a16:creationId xmlns:a16="http://schemas.microsoft.com/office/drawing/2014/main" id="{949E629B-AC82-4F11-9AA6-1A45BEC4DF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9" name="Group 8">
            <a:extLst>
              <a:ext uri="{FF2B5EF4-FFF2-40B4-BE49-F238E27FC236}">
                <a16:creationId xmlns:a16="http://schemas.microsoft.com/office/drawing/2014/main" id="{3EBCF831-E109-44DA-B3E0-0A4C437C9776}"/>
              </a:ext>
            </a:extLst>
          </p:cNvPr>
          <p:cNvGrpSpPr/>
          <p:nvPr/>
        </p:nvGrpSpPr>
        <p:grpSpPr>
          <a:xfrm>
            <a:off x="-31859" y="230603"/>
            <a:ext cx="2788848" cy="1981893"/>
            <a:chOff x="-31859" y="230603"/>
            <a:chExt cx="2788848" cy="1981893"/>
          </a:xfrm>
        </p:grpSpPr>
        <p:grpSp>
          <p:nvGrpSpPr>
            <p:cNvPr id="10" name="Group 9">
              <a:extLst>
                <a:ext uri="{FF2B5EF4-FFF2-40B4-BE49-F238E27FC236}">
                  <a16:creationId xmlns:a16="http://schemas.microsoft.com/office/drawing/2014/main" id="{36374635-4E3C-48CD-B42B-7E11C54EECCC}"/>
                </a:ext>
              </a:extLst>
            </p:cNvPr>
            <p:cNvGrpSpPr/>
            <p:nvPr/>
          </p:nvGrpSpPr>
          <p:grpSpPr>
            <a:xfrm>
              <a:off x="338350" y="849301"/>
              <a:ext cx="2418639" cy="744499"/>
              <a:chOff x="429791" y="849301"/>
              <a:chExt cx="2418639" cy="744499"/>
            </a:xfrm>
          </p:grpSpPr>
          <p:sp>
            <p:nvSpPr>
              <p:cNvPr id="12" name="Rectangle: Rounded Corners 11">
                <a:extLst>
                  <a:ext uri="{FF2B5EF4-FFF2-40B4-BE49-F238E27FC236}">
                    <a16:creationId xmlns:a16="http://schemas.microsoft.com/office/drawing/2014/main" id="{AF8465FE-8E40-4BBE-AEF9-DB4E9BA65C05}"/>
                  </a:ext>
                </a:extLst>
              </p:cNvPr>
              <p:cNvSpPr/>
              <p:nvPr/>
            </p:nvSpPr>
            <p:spPr>
              <a:xfrm>
                <a:off x="429791" y="849301"/>
                <a:ext cx="2200589" cy="744499"/>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A27813D-679D-4EFD-8049-B769E0534AE5}"/>
                  </a:ext>
                </a:extLst>
              </p:cNvPr>
              <p:cNvSpPr txBox="1"/>
              <p:nvPr/>
            </p:nvSpPr>
            <p:spPr>
              <a:xfrm>
                <a:off x="1254259" y="922554"/>
                <a:ext cx="1406601" cy="369332"/>
              </a:xfrm>
              <a:prstGeom prst="rect">
                <a:avLst/>
              </a:prstGeom>
              <a:noFill/>
            </p:spPr>
            <p:txBody>
              <a:bodyPr wrap="square" rtlCol="0">
                <a:spAutoFit/>
              </a:bodyPr>
              <a:lstStyle/>
              <a:p>
                <a:pPr algn="ctr"/>
                <a:r>
                  <a:rPr lang="en-US" sz="1800" b="1"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VALERIE</a:t>
                </a:r>
                <a:r>
                  <a:rPr lang="en-US" dirty="0">
                    <a:solidFill>
                      <a:schemeClr val="bg1">
                        <a:lumMod val="95000"/>
                      </a:schemeClr>
                    </a:solidFill>
                    <a:latin typeface="Century Gothic" panose="020B0502020202020204" pitchFamily="34" charset="0"/>
                  </a:rPr>
                  <a:t> </a:t>
                </a:r>
              </a:p>
            </p:txBody>
          </p:sp>
          <p:sp>
            <p:nvSpPr>
              <p:cNvPr id="14" name="TextBox 13">
                <a:extLst>
                  <a:ext uri="{FF2B5EF4-FFF2-40B4-BE49-F238E27FC236}">
                    <a16:creationId xmlns:a16="http://schemas.microsoft.com/office/drawing/2014/main" id="{74C21CC0-4944-4C2D-A4C0-5A222A7626B2}"/>
                  </a:ext>
                </a:extLst>
              </p:cNvPr>
              <p:cNvSpPr txBox="1"/>
              <p:nvPr/>
            </p:nvSpPr>
            <p:spPr>
              <a:xfrm>
                <a:off x="1012037" y="1271790"/>
                <a:ext cx="1836393" cy="269304"/>
              </a:xfrm>
              <a:prstGeom prst="rect">
                <a:avLst/>
              </a:prstGeom>
              <a:noFill/>
            </p:spPr>
            <p:txBody>
              <a:bodyPr wrap="square" rtlCol="0">
                <a:spAutoFit/>
              </a:bodyPr>
              <a:lstStyle/>
              <a:p>
                <a:pPr algn="ctr"/>
                <a:r>
                  <a:rPr lang="en-US" sz="1150" b="1" dirty="0">
                    <a:solidFill>
                      <a:schemeClr val="bg1">
                        <a:lumMod val="95000"/>
                      </a:schemeClr>
                    </a:solidFill>
                    <a:latin typeface="Segoe Print" panose="02000600000000000000" pitchFamily="2" charset="0"/>
                  </a:rPr>
                  <a:t>“Manager”</a:t>
                </a:r>
                <a:r>
                  <a:rPr lang="en-US" sz="1150" dirty="0">
                    <a:solidFill>
                      <a:schemeClr val="bg1">
                        <a:lumMod val="95000"/>
                      </a:schemeClr>
                    </a:solidFill>
                    <a:latin typeface="Segoe Print" panose="02000600000000000000" pitchFamily="2" charset="0"/>
                  </a:rPr>
                  <a:t> </a:t>
                </a:r>
              </a:p>
            </p:txBody>
          </p:sp>
        </p:grpSp>
        <p:pic>
          <p:nvPicPr>
            <p:cNvPr id="11" name="Picture 10" descr="A person smiling for the camera&#10;&#10;Description automatically generated with low confidence">
              <a:extLst>
                <a:ext uri="{FF2B5EF4-FFF2-40B4-BE49-F238E27FC236}">
                  <a16:creationId xmlns:a16="http://schemas.microsoft.com/office/drawing/2014/main" id="{2F5EEB65-4D62-48ED-9AF9-EBF3F79E33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1859" y="230603"/>
              <a:ext cx="1531463" cy="1981893"/>
            </a:xfrm>
            <a:prstGeom prst="rect">
              <a:avLst/>
            </a:prstGeom>
          </p:spPr>
        </p:pic>
      </p:grpSp>
      <p:pic>
        <p:nvPicPr>
          <p:cNvPr id="6" name="Picture 5" descr="Graphical user interface, application&#10;&#10;Description automatically generated">
            <a:extLst>
              <a:ext uri="{FF2B5EF4-FFF2-40B4-BE49-F238E27FC236}">
                <a16:creationId xmlns:a16="http://schemas.microsoft.com/office/drawing/2014/main" id="{5F0B6A5B-8DF2-4871-A849-00C17912EAF1}"/>
              </a:ext>
            </a:extLst>
          </p:cNvPr>
          <p:cNvPicPr>
            <a:picLocks noChangeAspect="1"/>
          </p:cNvPicPr>
          <p:nvPr/>
        </p:nvPicPr>
        <p:blipFill rotWithShape="1">
          <a:blip r:embed="rId5">
            <a:extLst>
              <a:ext uri="{28A0092B-C50C-407E-A947-70E740481C1C}">
                <a14:useLocalDpi xmlns:a14="http://schemas.microsoft.com/office/drawing/2010/main" val="0"/>
              </a:ext>
            </a:extLst>
          </a:blip>
          <a:srcRect l="18778" r="366" b="2926"/>
          <a:stretch/>
        </p:blipFill>
        <p:spPr>
          <a:xfrm>
            <a:off x="2999211" y="343244"/>
            <a:ext cx="7054186" cy="4133063"/>
          </a:xfrm>
          <a:prstGeom prst="rect">
            <a:avLst/>
          </a:prstGeom>
        </p:spPr>
      </p:pic>
      <p:pic>
        <p:nvPicPr>
          <p:cNvPr id="8" name="Graphic 7" descr="Cursor with solid fill">
            <a:extLst>
              <a:ext uri="{FF2B5EF4-FFF2-40B4-BE49-F238E27FC236}">
                <a16:creationId xmlns:a16="http://schemas.microsoft.com/office/drawing/2014/main" id="{3E0A8B96-C626-4AEB-8580-78590F50388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863855" y="3976575"/>
            <a:ext cx="315433" cy="315433"/>
          </a:xfrm>
          <a:prstGeom prst="rect">
            <a:avLst/>
          </a:prstGeom>
        </p:spPr>
      </p:pic>
      <p:sp>
        <p:nvSpPr>
          <p:cNvPr id="5" name="Rectangle 4">
            <a:extLst>
              <a:ext uri="{FF2B5EF4-FFF2-40B4-BE49-F238E27FC236}">
                <a16:creationId xmlns:a16="http://schemas.microsoft.com/office/drawing/2014/main" id="{CEB9365F-2915-4B0B-8891-413E6B6B7982}"/>
              </a:ext>
            </a:extLst>
          </p:cNvPr>
          <p:cNvSpPr/>
          <p:nvPr/>
        </p:nvSpPr>
        <p:spPr>
          <a:xfrm>
            <a:off x="8580473" y="1392865"/>
            <a:ext cx="1472923" cy="1180213"/>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8995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42" presetClass="path" presetSubtype="0" accel="50000" decel="50000" fill="hold" nodeType="afterEffect">
                                  <p:stCondLst>
                                    <p:cond delay="0"/>
                                  </p:stCondLst>
                                  <p:childTnLst>
                                    <p:animMotion origin="layout" path="M -2.08333E-7 2.22222E-6 L 0.23516 -0.37801 " pathEditMode="relative" rAng="0" ptsTypes="AA">
                                      <p:cBhvr>
                                        <p:cTn id="10" dur="2000" fill="hold"/>
                                        <p:tgtEl>
                                          <p:spTgt spid="8"/>
                                        </p:tgtEl>
                                        <p:attrNameLst>
                                          <p:attrName>ppt_x</p:attrName>
                                          <p:attrName>ppt_y</p:attrName>
                                        </p:attrNameLst>
                                      </p:cBhvr>
                                      <p:rCtr x="11758" y="-18912"/>
                                    </p:animMotion>
                                  </p:childTnLst>
                                </p:cTn>
                              </p:par>
                            </p:childTnLst>
                          </p:cTn>
                        </p:par>
                        <p:par>
                          <p:cTn id="11" fill="hold">
                            <p:stCondLst>
                              <p:cond delay="4000"/>
                            </p:stCondLst>
                            <p:childTnLst>
                              <p:par>
                                <p:cTn id="12" presetID="26" presetClass="emph" presetSubtype="0" fill="hold" nodeType="afterEffect">
                                  <p:stCondLst>
                                    <p:cond delay="0"/>
                                  </p:stCondLst>
                                  <p:childTnLst>
                                    <p:animEffect transition="out" filter="fade">
                                      <p:cBhvr>
                                        <p:cTn id="13" dur="500" tmFilter="0, 0; .2, .5; .8, .5; 1, 0"/>
                                        <p:tgtEl>
                                          <p:spTgt spid="8"/>
                                        </p:tgtEl>
                                      </p:cBhvr>
                                    </p:animEffect>
                                    <p:animScale>
                                      <p:cBhvr>
                                        <p:cTn id="14"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 engineering drawing&#10;&#10;Description automatically generated">
            <a:extLst>
              <a:ext uri="{FF2B5EF4-FFF2-40B4-BE49-F238E27FC236}">
                <a16:creationId xmlns:a16="http://schemas.microsoft.com/office/drawing/2014/main" id="{AC08C51A-72B9-41E7-8432-3A2A4EA104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D5DD1C91-4BDF-48A8-80E4-A805EC2CD6D4}"/>
              </a:ext>
            </a:extLst>
          </p:cNvPr>
          <p:cNvSpPr txBox="1"/>
          <p:nvPr/>
        </p:nvSpPr>
        <p:spPr>
          <a:xfrm>
            <a:off x="3667827" y="315070"/>
            <a:ext cx="4301066" cy="4708981"/>
          </a:xfrm>
          <a:prstGeom prst="rect">
            <a:avLst/>
          </a:prstGeom>
          <a:noFill/>
        </p:spPr>
        <p:txBody>
          <a:bodyPr wrap="square" rtlCol="0">
            <a:spAutoFit/>
          </a:bodyPr>
          <a:lstStyle/>
          <a:p>
            <a:pPr algn="r"/>
            <a:r>
              <a:rPr lang="en-US" sz="30000" b="1" dirty="0">
                <a:solidFill>
                  <a:schemeClr val="bg1">
                    <a:alpha val="31000"/>
                  </a:schemeClr>
                </a:solidFill>
                <a:latin typeface="Century Gothic" panose="020B0502020202020204" pitchFamily="34" charset="0"/>
              </a:rPr>
              <a:t>4</a:t>
            </a:r>
          </a:p>
        </p:txBody>
      </p:sp>
      <p:sp>
        <p:nvSpPr>
          <p:cNvPr id="4" name="Text Placeholder 30">
            <a:extLst>
              <a:ext uri="{FF2B5EF4-FFF2-40B4-BE49-F238E27FC236}">
                <a16:creationId xmlns:a16="http://schemas.microsoft.com/office/drawing/2014/main" id="{4F07E96E-C27D-4268-807E-D752465C4044}"/>
              </a:ext>
            </a:extLst>
          </p:cNvPr>
          <p:cNvSpPr txBox="1">
            <a:spLocks/>
          </p:cNvSpPr>
          <p:nvPr/>
        </p:nvSpPr>
        <p:spPr>
          <a:xfrm>
            <a:off x="7279584" y="2669560"/>
            <a:ext cx="4734618" cy="969474"/>
          </a:xfrm>
          <a:prstGeom prst="rect">
            <a:avLst/>
          </a:prstGeom>
        </p:spPr>
        <p:txBody>
          <a:bodyPr/>
          <a:lstStyle>
            <a:lvl1pPr marL="0" indent="0" algn="l" defTabSz="914400" rtl="0" eaLnBrk="1" latinLnBrk="0" hangingPunct="1">
              <a:lnSpc>
                <a:spcPct val="90000"/>
              </a:lnSpc>
              <a:spcBef>
                <a:spcPts val="1000"/>
              </a:spcBef>
              <a:buFontTx/>
              <a:buNone/>
              <a:defRPr sz="4400" b="1" kern="1200">
                <a:solidFill>
                  <a:schemeClr val="bg1"/>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dirty="0"/>
              <a:t>SPECIAL CLAIMS</a:t>
            </a:r>
          </a:p>
        </p:txBody>
      </p:sp>
      <p:cxnSp>
        <p:nvCxnSpPr>
          <p:cNvPr id="5" name="Straight Connector 4">
            <a:extLst>
              <a:ext uri="{FF2B5EF4-FFF2-40B4-BE49-F238E27FC236}">
                <a16:creationId xmlns:a16="http://schemas.microsoft.com/office/drawing/2014/main" id="{71396B37-FEBB-413C-8432-CC767561A7D6}"/>
              </a:ext>
            </a:extLst>
          </p:cNvPr>
          <p:cNvCxnSpPr>
            <a:cxnSpLocks/>
          </p:cNvCxnSpPr>
          <p:nvPr/>
        </p:nvCxnSpPr>
        <p:spPr>
          <a:xfrm>
            <a:off x="7393728" y="2587685"/>
            <a:ext cx="2314650" cy="0"/>
          </a:xfrm>
          <a:prstGeom prst="line">
            <a:avLst/>
          </a:prstGeom>
          <a:ln w="381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Text Placeholder 30">
            <a:extLst>
              <a:ext uri="{FF2B5EF4-FFF2-40B4-BE49-F238E27FC236}">
                <a16:creationId xmlns:a16="http://schemas.microsoft.com/office/drawing/2014/main" id="{43065FE3-4F41-4535-9FEE-20D343EDC662}"/>
              </a:ext>
            </a:extLst>
          </p:cNvPr>
          <p:cNvSpPr txBox="1">
            <a:spLocks/>
          </p:cNvSpPr>
          <p:nvPr/>
        </p:nvSpPr>
        <p:spPr>
          <a:xfrm>
            <a:off x="7314507" y="2021697"/>
            <a:ext cx="4467918" cy="769271"/>
          </a:xfrm>
          <a:prstGeom prst="rect">
            <a:avLst/>
          </a:prstGeom>
        </p:spPr>
        <p:txBody>
          <a:bodyPr/>
          <a:lstStyle>
            <a:lvl1pPr marL="0" indent="0" algn="l" defTabSz="914400" rtl="0" eaLnBrk="1" latinLnBrk="0" hangingPunct="1">
              <a:lnSpc>
                <a:spcPct val="90000"/>
              </a:lnSpc>
              <a:spcBef>
                <a:spcPts val="1000"/>
              </a:spcBef>
              <a:buFontTx/>
              <a:buNone/>
              <a:defRPr sz="3600" b="1" kern="1200">
                <a:solidFill>
                  <a:srgbClr val="30C5FF"/>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solidFill>
                  <a:schemeClr val="accent6">
                    <a:lumMod val="90000"/>
                  </a:schemeClr>
                </a:solidFill>
                <a:latin typeface="Segoe Script" panose="030B0504020000000003" pitchFamily="66" charset="0"/>
              </a:rPr>
              <a:t>Uploading</a:t>
            </a:r>
          </a:p>
        </p:txBody>
      </p:sp>
    </p:spTree>
    <p:extLst>
      <p:ext uri="{BB962C8B-B14F-4D97-AF65-F5344CB8AC3E}">
        <p14:creationId xmlns:p14="http://schemas.microsoft.com/office/powerpoint/2010/main" val="13553785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indoor, wall, screen&#10;&#10;Description automatically generated">
            <a:extLst>
              <a:ext uri="{FF2B5EF4-FFF2-40B4-BE49-F238E27FC236}">
                <a16:creationId xmlns:a16="http://schemas.microsoft.com/office/drawing/2014/main" id="{5C024230-98F5-4680-8DF8-A425D35884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1" name="Group 10">
            <a:extLst>
              <a:ext uri="{FF2B5EF4-FFF2-40B4-BE49-F238E27FC236}">
                <a16:creationId xmlns:a16="http://schemas.microsoft.com/office/drawing/2014/main" id="{466A8DE4-9947-4DDA-B1BE-1CE351980FAE}"/>
              </a:ext>
            </a:extLst>
          </p:cNvPr>
          <p:cNvGrpSpPr/>
          <p:nvPr/>
        </p:nvGrpSpPr>
        <p:grpSpPr>
          <a:xfrm>
            <a:off x="-31859" y="230603"/>
            <a:ext cx="2788848" cy="1981893"/>
            <a:chOff x="-31859" y="230603"/>
            <a:chExt cx="2788848" cy="1981893"/>
          </a:xfrm>
        </p:grpSpPr>
        <p:grpSp>
          <p:nvGrpSpPr>
            <p:cNvPr id="12" name="Group 11">
              <a:extLst>
                <a:ext uri="{FF2B5EF4-FFF2-40B4-BE49-F238E27FC236}">
                  <a16:creationId xmlns:a16="http://schemas.microsoft.com/office/drawing/2014/main" id="{EA60CBDC-A8ED-475C-8B6A-41C228E9B421}"/>
                </a:ext>
              </a:extLst>
            </p:cNvPr>
            <p:cNvGrpSpPr/>
            <p:nvPr/>
          </p:nvGrpSpPr>
          <p:grpSpPr>
            <a:xfrm>
              <a:off x="338350" y="849301"/>
              <a:ext cx="2418639" cy="744499"/>
              <a:chOff x="429791" y="849301"/>
              <a:chExt cx="2418639" cy="744499"/>
            </a:xfrm>
          </p:grpSpPr>
          <p:sp>
            <p:nvSpPr>
              <p:cNvPr id="14" name="Rectangle: Rounded Corners 13">
                <a:extLst>
                  <a:ext uri="{FF2B5EF4-FFF2-40B4-BE49-F238E27FC236}">
                    <a16:creationId xmlns:a16="http://schemas.microsoft.com/office/drawing/2014/main" id="{BFF681F7-6A93-48F1-92B3-4E49F8EF80BC}"/>
                  </a:ext>
                </a:extLst>
              </p:cNvPr>
              <p:cNvSpPr/>
              <p:nvPr/>
            </p:nvSpPr>
            <p:spPr>
              <a:xfrm>
                <a:off x="429791" y="849301"/>
                <a:ext cx="2200589" cy="744499"/>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3EE0E42-B6F9-4972-877C-BF24A7FDB295}"/>
                  </a:ext>
                </a:extLst>
              </p:cNvPr>
              <p:cNvSpPr txBox="1"/>
              <p:nvPr/>
            </p:nvSpPr>
            <p:spPr>
              <a:xfrm>
                <a:off x="1254259" y="922554"/>
                <a:ext cx="1406601" cy="369332"/>
              </a:xfrm>
              <a:prstGeom prst="rect">
                <a:avLst/>
              </a:prstGeom>
              <a:noFill/>
            </p:spPr>
            <p:txBody>
              <a:bodyPr wrap="square" rtlCol="0">
                <a:spAutoFit/>
              </a:bodyPr>
              <a:lstStyle/>
              <a:p>
                <a:pPr algn="ctr"/>
                <a:r>
                  <a:rPr lang="en-US" sz="1800" b="1"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VALERIE</a:t>
                </a:r>
                <a:r>
                  <a:rPr lang="en-US" dirty="0">
                    <a:solidFill>
                      <a:schemeClr val="bg1">
                        <a:lumMod val="95000"/>
                      </a:schemeClr>
                    </a:solidFill>
                    <a:latin typeface="Century Gothic" panose="020B0502020202020204" pitchFamily="34" charset="0"/>
                  </a:rPr>
                  <a:t> </a:t>
                </a:r>
              </a:p>
            </p:txBody>
          </p:sp>
          <p:sp>
            <p:nvSpPr>
              <p:cNvPr id="16" name="TextBox 15">
                <a:extLst>
                  <a:ext uri="{FF2B5EF4-FFF2-40B4-BE49-F238E27FC236}">
                    <a16:creationId xmlns:a16="http://schemas.microsoft.com/office/drawing/2014/main" id="{03B6AC1A-17FB-4736-931B-2AE1516EB864}"/>
                  </a:ext>
                </a:extLst>
              </p:cNvPr>
              <p:cNvSpPr txBox="1"/>
              <p:nvPr/>
            </p:nvSpPr>
            <p:spPr>
              <a:xfrm>
                <a:off x="1012037" y="1271790"/>
                <a:ext cx="1836393" cy="269304"/>
              </a:xfrm>
              <a:prstGeom prst="rect">
                <a:avLst/>
              </a:prstGeom>
              <a:noFill/>
            </p:spPr>
            <p:txBody>
              <a:bodyPr wrap="square" rtlCol="0">
                <a:spAutoFit/>
              </a:bodyPr>
              <a:lstStyle/>
              <a:p>
                <a:pPr algn="ctr"/>
                <a:r>
                  <a:rPr lang="en-US" sz="1150" b="1" dirty="0">
                    <a:solidFill>
                      <a:schemeClr val="bg1">
                        <a:lumMod val="95000"/>
                      </a:schemeClr>
                    </a:solidFill>
                    <a:latin typeface="Segoe Print" panose="02000600000000000000" pitchFamily="2" charset="0"/>
                  </a:rPr>
                  <a:t>“Manager”</a:t>
                </a:r>
                <a:r>
                  <a:rPr lang="en-US" sz="1150" dirty="0">
                    <a:solidFill>
                      <a:schemeClr val="bg1">
                        <a:lumMod val="95000"/>
                      </a:schemeClr>
                    </a:solidFill>
                    <a:latin typeface="Segoe Print" panose="02000600000000000000" pitchFamily="2" charset="0"/>
                  </a:rPr>
                  <a:t> </a:t>
                </a:r>
              </a:p>
            </p:txBody>
          </p:sp>
        </p:grpSp>
        <p:pic>
          <p:nvPicPr>
            <p:cNvPr id="13" name="Picture 12" descr="A person smiling for the camera&#10;&#10;Description automatically generated with low confidence">
              <a:extLst>
                <a:ext uri="{FF2B5EF4-FFF2-40B4-BE49-F238E27FC236}">
                  <a16:creationId xmlns:a16="http://schemas.microsoft.com/office/drawing/2014/main" id="{845568B0-AE3E-42E6-8043-8E576D01D0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1859" y="230603"/>
              <a:ext cx="1531463" cy="1981893"/>
            </a:xfrm>
            <a:prstGeom prst="rect">
              <a:avLst/>
            </a:prstGeom>
          </p:spPr>
        </p:pic>
      </p:grpSp>
      <p:pic>
        <p:nvPicPr>
          <p:cNvPr id="4" name="Picture 3" descr="Graphical user interface, application&#10;&#10;Description automatically generated">
            <a:extLst>
              <a:ext uri="{FF2B5EF4-FFF2-40B4-BE49-F238E27FC236}">
                <a16:creationId xmlns:a16="http://schemas.microsoft.com/office/drawing/2014/main" id="{500E8870-8B8C-414A-9BC3-F2C56500467A}"/>
              </a:ext>
            </a:extLst>
          </p:cNvPr>
          <p:cNvPicPr>
            <a:picLocks noChangeAspect="1"/>
          </p:cNvPicPr>
          <p:nvPr/>
        </p:nvPicPr>
        <p:blipFill rotWithShape="1">
          <a:blip r:embed="rId5">
            <a:extLst>
              <a:ext uri="{28A0092B-C50C-407E-A947-70E740481C1C}">
                <a14:useLocalDpi xmlns:a14="http://schemas.microsoft.com/office/drawing/2010/main" val="0"/>
              </a:ext>
            </a:extLst>
          </a:blip>
          <a:srcRect l="23099" t="4908" r="1150" b="6894"/>
          <a:stretch/>
        </p:blipFill>
        <p:spPr>
          <a:xfrm>
            <a:off x="2999211" y="444091"/>
            <a:ext cx="6942231" cy="3944680"/>
          </a:xfrm>
          <a:prstGeom prst="rect">
            <a:avLst/>
          </a:prstGeom>
        </p:spPr>
      </p:pic>
      <p:sp>
        <p:nvSpPr>
          <p:cNvPr id="7" name="Rectangle 6">
            <a:extLst>
              <a:ext uri="{FF2B5EF4-FFF2-40B4-BE49-F238E27FC236}">
                <a16:creationId xmlns:a16="http://schemas.microsoft.com/office/drawing/2014/main" id="{52A027B8-5BC5-433C-9D1B-43669F12D16F}"/>
              </a:ext>
            </a:extLst>
          </p:cNvPr>
          <p:cNvSpPr/>
          <p:nvPr/>
        </p:nvSpPr>
        <p:spPr>
          <a:xfrm>
            <a:off x="9228667" y="2158603"/>
            <a:ext cx="563919" cy="2230167"/>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descr="Cursor with solid fill">
            <a:extLst>
              <a:ext uri="{FF2B5EF4-FFF2-40B4-BE49-F238E27FC236}">
                <a16:creationId xmlns:a16="http://schemas.microsoft.com/office/drawing/2014/main" id="{2ECD8457-1A55-4FD1-85B1-CB61C16B174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863855" y="3976575"/>
            <a:ext cx="315433" cy="315433"/>
          </a:xfrm>
          <a:prstGeom prst="rect">
            <a:avLst/>
          </a:prstGeom>
        </p:spPr>
      </p:pic>
      <p:pic>
        <p:nvPicPr>
          <p:cNvPr id="9" name="Picture 8" descr="Graphical user interface, application, Teams&#10;&#10;Description automatically generated">
            <a:extLst>
              <a:ext uri="{FF2B5EF4-FFF2-40B4-BE49-F238E27FC236}">
                <a16:creationId xmlns:a16="http://schemas.microsoft.com/office/drawing/2014/main" id="{14070B87-997B-47BF-B9C8-99B8567858DE}"/>
              </a:ext>
            </a:extLst>
          </p:cNvPr>
          <p:cNvPicPr>
            <a:picLocks noChangeAspect="1"/>
          </p:cNvPicPr>
          <p:nvPr/>
        </p:nvPicPr>
        <p:blipFill rotWithShape="1">
          <a:blip r:embed="rId8">
            <a:extLst>
              <a:ext uri="{28A0092B-C50C-407E-A947-70E740481C1C}">
                <a14:useLocalDpi xmlns:a14="http://schemas.microsoft.com/office/drawing/2010/main" val="0"/>
              </a:ext>
            </a:extLst>
          </a:blip>
          <a:srcRect l="23885" b="9558"/>
          <a:stretch/>
        </p:blipFill>
        <p:spPr>
          <a:xfrm>
            <a:off x="2946046" y="383422"/>
            <a:ext cx="7121793" cy="4129815"/>
          </a:xfrm>
          <a:prstGeom prst="rect">
            <a:avLst/>
          </a:prstGeom>
        </p:spPr>
      </p:pic>
    </p:spTree>
    <p:extLst>
      <p:ext uri="{BB962C8B-B14F-4D97-AF65-F5344CB8AC3E}">
        <p14:creationId xmlns:p14="http://schemas.microsoft.com/office/powerpoint/2010/main" val="3441078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2.08333E-7 2.22222E-6 L 0.30234 -0.28009 " pathEditMode="relative" rAng="0" ptsTypes="AA">
                                      <p:cBhvr>
                                        <p:cTn id="11" dur="2000" fill="hold"/>
                                        <p:tgtEl>
                                          <p:spTgt spid="8"/>
                                        </p:tgtEl>
                                        <p:attrNameLst>
                                          <p:attrName>ppt_x</p:attrName>
                                          <p:attrName>ppt_y</p:attrName>
                                        </p:attrNameLst>
                                      </p:cBhvr>
                                      <p:rCtr x="15117" y="-14005"/>
                                    </p:animMotion>
                                  </p:childTnLst>
                                </p:cTn>
                              </p:par>
                            </p:childTnLst>
                          </p:cTn>
                        </p:par>
                        <p:par>
                          <p:cTn id="12" fill="hold">
                            <p:stCondLst>
                              <p:cond delay="2000"/>
                            </p:stCondLst>
                            <p:childTnLst>
                              <p:par>
                                <p:cTn id="13" presetID="26" presetClass="emph" presetSubtype="0" fill="hold" nodeType="afterEffect">
                                  <p:stCondLst>
                                    <p:cond delay="0"/>
                                  </p:stCondLst>
                                  <p:childTnLst>
                                    <p:animEffect transition="out" filter="fade">
                                      <p:cBhvr>
                                        <p:cTn id="14" dur="500" tmFilter="0, 0; .2, .5; .8, .5; 1, 0"/>
                                        <p:tgtEl>
                                          <p:spTgt spid="8"/>
                                        </p:tgtEl>
                                      </p:cBhvr>
                                    </p:animEffect>
                                    <p:animScale>
                                      <p:cBhvr>
                                        <p:cTn id="15" dur="250" autoRev="1" fill="hold"/>
                                        <p:tgtEl>
                                          <p:spTgt spid="8"/>
                                        </p:tgtEl>
                                      </p:cBhvr>
                                      <p:by x="105000" y="105000"/>
                                    </p:animScale>
                                  </p:childTnLst>
                                </p:cTn>
                              </p:par>
                            </p:childTnLst>
                          </p:cTn>
                        </p:par>
                        <p:par>
                          <p:cTn id="16" fill="hold">
                            <p:stCondLst>
                              <p:cond delay="2500"/>
                            </p:stCondLst>
                            <p:childTnLst>
                              <p:par>
                                <p:cTn id="17" presetID="53" presetClass="entr" presetSubtype="528"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anim calcmode="lin" valueType="num">
                                      <p:cBhvr>
                                        <p:cTn id="22" dur="500" fill="hold"/>
                                        <p:tgtEl>
                                          <p:spTgt spid="9"/>
                                        </p:tgtEl>
                                        <p:attrNameLst>
                                          <p:attrName>ppt_x</p:attrName>
                                        </p:attrNameLst>
                                      </p:cBhvr>
                                      <p:tavLst>
                                        <p:tav tm="0">
                                          <p:val>
                                            <p:fltVal val="0.5"/>
                                          </p:val>
                                        </p:tav>
                                        <p:tav tm="100000">
                                          <p:val>
                                            <p:strVal val="#ppt_x"/>
                                          </p:val>
                                        </p:tav>
                                      </p:tavLst>
                                    </p:anim>
                                    <p:anim calcmode="lin" valueType="num">
                                      <p:cBhvr>
                                        <p:cTn id="23" dur="500" fill="hold"/>
                                        <p:tgtEl>
                                          <p:spTgt spid="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59" descr="A picture containing shape&#10;&#10;Description automatically generated">
            <a:extLst>
              <a:ext uri="{FF2B5EF4-FFF2-40B4-BE49-F238E27FC236}">
                <a16:creationId xmlns:a16="http://schemas.microsoft.com/office/drawing/2014/main" id="{33821E72-EA6F-4A5C-A77C-F73FE574CA36}"/>
              </a:ext>
            </a:extLst>
          </p:cNvPr>
          <p:cNvPicPr>
            <a:picLocks noChangeAspect="1"/>
          </p:cNvPicPr>
          <p:nvPr/>
        </p:nvPicPr>
        <p:blipFill rotWithShape="1">
          <a:blip r:embed="rId3">
            <a:extLst>
              <a:ext uri="{28A0092B-C50C-407E-A947-70E740481C1C}">
                <a14:useLocalDpi xmlns:a14="http://schemas.microsoft.com/office/drawing/2010/main" val="0"/>
              </a:ext>
            </a:extLst>
          </a:blip>
          <a:srcRect l="1336"/>
          <a:stretch/>
        </p:blipFill>
        <p:spPr>
          <a:xfrm flipH="1">
            <a:off x="3048" y="0"/>
            <a:ext cx="12188952" cy="6858000"/>
          </a:xfrm>
          <a:prstGeom prst="rect">
            <a:avLst/>
          </a:prstGeom>
        </p:spPr>
      </p:pic>
      <p:grpSp>
        <p:nvGrpSpPr>
          <p:cNvPr id="55" name="Group 54">
            <a:extLst>
              <a:ext uri="{FF2B5EF4-FFF2-40B4-BE49-F238E27FC236}">
                <a16:creationId xmlns:a16="http://schemas.microsoft.com/office/drawing/2014/main" id="{04FBB2CB-F629-481A-9C99-EB767C1B561B}"/>
              </a:ext>
            </a:extLst>
          </p:cNvPr>
          <p:cNvGrpSpPr/>
          <p:nvPr/>
        </p:nvGrpSpPr>
        <p:grpSpPr>
          <a:xfrm>
            <a:off x="2509030" y="592661"/>
            <a:ext cx="6761969" cy="1272173"/>
            <a:chOff x="2051830" y="770461"/>
            <a:chExt cx="6761969" cy="1272173"/>
          </a:xfrm>
        </p:grpSpPr>
        <p:sp>
          <p:nvSpPr>
            <p:cNvPr id="42" name="Freeform: Shape 41">
              <a:extLst>
                <a:ext uri="{FF2B5EF4-FFF2-40B4-BE49-F238E27FC236}">
                  <a16:creationId xmlns:a16="http://schemas.microsoft.com/office/drawing/2014/main" id="{43B2CD9F-3D32-4342-8D0D-7418ED37699D}"/>
                </a:ext>
              </a:extLst>
            </p:cNvPr>
            <p:cNvSpPr/>
            <p:nvPr/>
          </p:nvSpPr>
          <p:spPr>
            <a:xfrm>
              <a:off x="2051830" y="770461"/>
              <a:ext cx="6761969" cy="1192106"/>
            </a:xfrm>
            <a:custGeom>
              <a:avLst/>
              <a:gdLst>
                <a:gd name="connsiteX0" fmla="*/ 0 w 6502400"/>
                <a:gd name="connsiteY0" fmla="*/ 119211 h 1192106"/>
                <a:gd name="connsiteX1" fmla="*/ 119211 w 6502400"/>
                <a:gd name="connsiteY1" fmla="*/ 0 h 1192106"/>
                <a:gd name="connsiteX2" fmla="*/ 6383189 w 6502400"/>
                <a:gd name="connsiteY2" fmla="*/ 0 h 1192106"/>
                <a:gd name="connsiteX3" fmla="*/ 6502400 w 6502400"/>
                <a:gd name="connsiteY3" fmla="*/ 119211 h 1192106"/>
                <a:gd name="connsiteX4" fmla="*/ 6502400 w 6502400"/>
                <a:gd name="connsiteY4" fmla="*/ 1072895 h 1192106"/>
                <a:gd name="connsiteX5" fmla="*/ 6383189 w 6502400"/>
                <a:gd name="connsiteY5" fmla="*/ 1192106 h 1192106"/>
                <a:gd name="connsiteX6" fmla="*/ 119211 w 6502400"/>
                <a:gd name="connsiteY6" fmla="*/ 1192106 h 1192106"/>
                <a:gd name="connsiteX7" fmla="*/ 0 w 6502400"/>
                <a:gd name="connsiteY7" fmla="*/ 1072895 h 1192106"/>
                <a:gd name="connsiteX8" fmla="*/ 0 w 6502400"/>
                <a:gd name="connsiteY8" fmla="*/ 119211 h 119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02400" h="1192106">
                  <a:moveTo>
                    <a:pt x="0" y="119211"/>
                  </a:moveTo>
                  <a:cubicBezTo>
                    <a:pt x="0" y="53373"/>
                    <a:pt x="53373" y="0"/>
                    <a:pt x="119211" y="0"/>
                  </a:cubicBezTo>
                  <a:lnTo>
                    <a:pt x="6383189" y="0"/>
                  </a:lnTo>
                  <a:cubicBezTo>
                    <a:pt x="6449027" y="0"/>
                    <a:pt x="6502400" y="53373"/>
                    <a:pt x="6502400" y="119211"/>
                  </a:cubicBezTo>
                  <a:lnTo>
                    <a:pt x="6502400" y="1072895"/>
                  </a:lnTo>
                  <a:cubicBezTo>
                    <a:pt x="6502400" y="1138733"/>
                    <a:pt x="6449027" y="1192106"/>
                    <a:pt x="6383189" y="1192106"/>
                  </a:cubicBezTo>
                  <a:lnTo>
                    <a:pt x="119211" y="1192106"/>
                  </a:lnTo>
                  <a:cubicBezTo>
                    <a:pt x="53373" y="1192106"/>
                    <a:pt x="0" y="1138733"/>
                    <a:pt x="0" y="1072895"/>
                  </a:cubicBezTo>
                  <a:lnTo>
                    <a:pt x="0" y="119211"/>
                  </a:lnTo>
                  <a:close/>
                </a:path>
              </a:pathLst>
            </a:custGeom>
            <a:solidFill>
              <a:srgbClr val="3075B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9686" tIns="99686" rIns="1416964" bIns="99686" numCol="1" spcCol="1270" anchor="ctr" anchorCtr="0">
              <a:noAutofit/>
            </a:bodyPr>
            <a:lstStyle/>
            <a:p>
              <a:pPr marL="0" lvl="0" indent="0" algn="ctr" defTabSz="755650">
                <a:lnSpc>
                  <a:spcPct val="90000"/>
                </a:lnSpc>
                <a:spcBef>
                  <a:spcPct val="0"/>
                </a:spcBef>
                <a:spcAft>
                  <a:spcPct val="35000"/>
                </a:spcAft>
                <a:buNone/>
              </a:pPr>
              <a:endParaRPr lang="en-US" sz="1700" kern="1200" dirty="0"/>
            </a:p>
          </p:txBody>
        </p:sp>
        <p:sp>
          <p:nvSpPr>
            <p:cNvPr id="49" name="TextBox 48">
              <a:extLst>
                <a:ext uri="{FF2B5EF4-FFF2-40B4-BE49-F238E27FC236}">
                  <a16:creationId xmlns:a16="http://schemas.microsoft.com/office/drawing/2014/main" id="{82F76D88-96F8-4130-B814-202845149A69}"/>
                </a:ext>
              </a:extLst>
            </p:cNvPr>
            <p:cNvSpPr txBox="1"/>
            <p:nvPr/>
          </p:nvSpPr>
          <p:spPr>
            <a:xfrm>
              <a:off x="2247900" y="934638"/>
              <a:ext cx="6121400" cy="1107996"/>
            </a:xfrm>
            <a:prstGeom prst="rect">
              <a:avLst/>
            </a:prstGeom>
            <a:noFill/>
          </p:spPr>
          <p:txBody>
            <a:bodyPr wrap="square" rtlCol="0">
              <a:spAutoFit/>
            </a:bodyPr>
            <a:lstStyle/>
            <a:p>
              <a:pPr algn="ctr"/>
              <a:r>
                <a:rPr lang="en-US" sz="16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Once the special claim is approved, RightSource</a:t>
              </a:r>
            </a:p>
            <a:p>
              <a:pPr algn="ctr"/>
              <a:r>
                <a:rPr lang="en-US" sz="16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will submit all required documents to the Contract Administrator or the local HUD Field Office.</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grpSp>
      <p:grpSp>
        <p:nvGrpSpPr>
          <p:cNvPr id="56" name="Group 55">
            <a:extLst>
              <a:ext uri="{FF2B5EF4-FFF2-40B4-BE49-F238E27FC236}">
                <a16:creationId xmlns:a16="http://schemas.microsoft.com/office/drawing/2014/main" id="{D65B5CB8-6B60-4CCB-AC08-5C37D644DA51}"/>
              </a:ext>
            </a:extLst>
          </p:cNvPr>
          <p:cNvGrpSpPr/>
          <p:nvPr/>
        </p:nvGrpSpPr>
        <p:grpSpPr>
          <a:xfrm>
            <a:off x="2509031" y="2008318"/>
            <a:ext cx="6761968" cy="1689628"/>
            <a:chOff x="2051831" y="2186118"/>
            <a:chExt cx="6761968" cy="1689628"/>
          </a:xfrm>
        </p:grpSpPr>
        <p:sp>
          <p:nvSpPr>
            <p:cNvPr id="43" name="Freeform: Shape 42">
              <a:extLst>
                <a:ext uri="{FF2B5EF4-FFF2-40B4-BE49-F238E27FC236}">
                  <a16:creationId xmlns:a16="http://schemas.microsoft.com/office/drawing/2014/main" id="{F3715A32-DC54-4536-AD0D-8064FFEE494F}"/>
                </a:ext>
              </a:extLst>
            </p:cNvPr>
            <p:cNvSpPr/>
            <p:nvPr/>
          </p:nvSpPr>
          <p:spPr>
            <a:xfrm>
              <a:off x="2051831" y="2186118"/>
              <a:ext cx="6761968" cy="1492094"/>
            </a:xfrm>
            <a:custGeom>
              <a:avLst/>
              <a:gdLst>
                <a:gd name="connsiteX0" fmla="*/ 0 w 6502400"/>
                <a:gd name="connsiteY0" fmla="*/ 119211 h 1192106"/>
                <a:gd name="connsiteX1" fmla="*/ 119211 w 6502400"/>
                <a:gd name="connsiteY1" fmla="*/ 0 h 1192106"/>
                <a:gd name="connsiteX2" fmla="*/ 6383189 w 6502400"/>
                <a:gd name="connsiteY2" fmla="*/ 0 h 1192106"/>
                <a:gd name="connsiteX3" fmla="*/ 6502400 w 6502400"/>
                <a:gd name="connsiteY3" fmla="*/ 119211 h 1192106"/>
                <a:gd name="connsiteX4" fmla="*/ 6502400 w 6502400"/>
                <a:gd name="connsiteY4" fmla="*/ 1072895 h 1192106"/>
                <a:gd name="connsiteX5" fmla="*/ 6383189 w 6502400"/>
                <a:gd name="connsiteY5" fmla="*/ 1192106 h 1192106"/>
                <a:gd name="connsiteX6" fmla="*/ 119211 w 6502400"/>
                <a:gd name="connsiteY6" fmla="*/ 1192106 h 1192106"/>
                <a:gd name="connsiteX7" fmla="*/ 0 w 6502400"/>
                <a:gd name="connsiteY7" fmla="*/ 1072895 h 1192106"/>
                <a:gd name="connsiteX8" fmla="*/ 0 w 6502400"/>
                <a:gd name="connsiteY8" fmla="*/ 119211 h 119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02400" h="1192106">
                  <a:moveTo>
                    <a:pt x="0" y="119211"/>
                  </a:moveTo>
                  <a:cubicBezTo>
                    <a:pt x="0" y="53373"/>
                    <a:pt x="53373" y="0"/>
                    <a:pt x="119211" y="0"/>
                  </a:cubicBezTo>
                  <a:lnTo>
                    <a:pt x="6383189" y="0"/>
                  </a:lnTo>
                  <a:cubicBezTo>
                    <a:pt x="6449027" y="0"/>
                    <a:pt x="6502400" y="53373"/>
                    <a:pt x="6502400" y="119211"/>
                  </a:cubicBezTo>
                  <a:lnTo>
                    <a:pt x="6502400" y="1072895"/>
                  </a:lnTo>
                  <a:cubicBezTo>
                    <a:pt x="6502400" y="1138733"/>
                    <a:pt x="6449027" y="1192106"/>
                    <a:pt x="6383189" y="1192106"/>
                  </a:cubicBezTo>
                  <a:lnTo>
                    <a:pt x="119211" y="1192106"/>
                  </a:lnTo>
                  <a:cubicBezTo>
                    <a:pt x="53373" y="1192106"/>
                    <a:pt x="0" y="1138733"/>
                    <a:pt x="0" y="1072895"/>
                  </a:cubicBezTo>
                  <a:lnTo>
                    <a:pt x="0" y="119211"/>
                  </a:lnTo>
                  <a:close/>
                </a:path>
              </a:pathLst>
            </a:custGeom>
            <a:solidFill>
              <a:srgbClr val="3075B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9686" tIns="99686" rIns="1419132" bIns="99686" numCol="1" spcCol="1270" anchor="ctr" anchorCtr="0">
              <a:noAutofit/>
            </a:bodyPr>
            <a:lstStyle/>
            <a:p>
              <a:pPr marL="0" lvl="0" indent="0" algn="l" defTabSz="755650">
                <a:lnSpc>
                  <a:spcPct val="90000"/>
                </a:lnSpc>
                <a:spcBef>
                  <a:spcPct val="0"/>
                </a:spcBef>
                <a:spcAft>
                  <a:spcPct val="35000"/>
                </a:spcAft>
                <a:buNone/>
              </a:pPr>
              <a:endParaRPr lang="en-US" sz="1700" kern="1200"/>
            </a:p>
          </p:txBody>
        </p:sp>
        <p:sp>
          <p:nvSpPr>
            <p:cNvPr id="50" name="TextBox 49">
              <a:extLst>
                <a:ext uri="{FF2B5EF4-FFF2-40B4-BE49-F238E27FC236}">
                  <a16:creationId xmlns:a16="http://schemas.microsoft.com/office/drawing/2014/main" id="{360853AD-CB7E-415C-A3DC-C0A87C3CF75E}"/>
                </a:ext>
              </a:extLst>
            </p:cNvPr>
            <p:cNvSpPr txBox="1"/>
            <p:nvPr/>
          </p:nvSpPr>
          <p:spPr>
            <a:xfrm>
              <a:off x="2463800" y="2349944"/>
              <a:ext cx="5689600" cy="1525802"/>
            </a:xfrm>
            <a:prstGeom prst="rect">
              <a:avLst/>
            </a:prstGeom>
            <a:noFill/>
          </p:spPr>
          <p:txBody>
            <a:bodyPr wrap="square" rtlCol="0">
              <a:spAutoFit/>
            </a:bodyPr>
            <a:lstStyle/>
            <a:p>
              <a:pPr marL="0" marR="0" algn="ctr">
                <a:lnSpc>
                  <a:spcPct val="107000"/>
                </a:lnSpc>
                <a:spcBef>
                  <a:spcPts val="0"/>
                </a:spcBef>
                <a:spcAft>
                  <a:spcPts val="800"/>
                </a:spcAft>
              </a:pPr>
              <a:r>
                <a:rPr lang="en-US" sz="16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When Management receives the approval letter from the Contract Administrator or the local HUD Field Office, this letter will be uploaded to the approved Special Claims file in RightSource. </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grpSp>
      <p:grpSp>
        <p:nvGrpSpPr>
          <p:cNvPr id="57" name="Group 56">
            <a:extLst>
              <a:ext uri="{FF2B5EF4-FFF2-40B4-BE49-F238E27FC236}">
                <a16:creationId xmlns:a16="http://schemas.microsoft.com/office/drawing/2014/main" id="{F1F1C55C-989F-4CF1-9208-A959F7DD9A01}"/>
              </a:ext>
            </a:extLst>
          </p:cNvPr>
          <p:cNvGrpSpPr/>
          <p:nvPr/>
        </p:nvGrpSpPr>
        <p:grpSpPr>
          <a:xfrm>
            <a:off x="2509030" y="3689780"/>
            <a:ext cx="6761967" cy="1192106"/>
            <a:chOff x="2051830" y="3867580"/>
            <a:chExt cx="6761967" cy="1192106"/>
          </a:xfrm>
        </p:grpSpPr>
        <p:sp>
          <p:nvSpPr>
            <p:cNvPr id="44" name="Freeform: Shape 43">
              <a:extLst>
                <a:ext uri="{FF2B5EF4-FFF2-40B4-BE49-F238E27FC236}">
                  <a16:creationId xmlns:a16="http://schemas.microsoft.com/office/drawing/2014/main" id="{BE8D17C7-0923-4D10-AAEF-173355F3DF3A}"/>
                </a:ext>
              </a:extLst>
            </p:cNvPr>
            <p:cNvSpPr/>
            <p:nvPr/>
          </p:nvSpPr>
          <p:spPr>
            <a:xfrm>
              <a:off x="2051830" y="3867580"/>
              <a:ext cx="6761967" cy="1192106"/>
            </a:xfrm>
            <a:custGeom>
              <a:avLst/>
              <a:gdLst>
                <a:gd name="connsiteX0" fmla="*/ 0 w 6502400"/>
                <a:gd name="connsiteY0" fmla="*/ 119211 h 1192106"/>
                <a:gd name="connsiteX1" fmla="*/ 119211 w 6502400"/>
                <a:gd name="connsiteY1" fmla="*/ 0 h 1192106"/>
                <a:gd name="connsiteX2" fmla="*/ 6383189 w 6502400"/>
                <a:gd name="connsiteY2" fmla="*/ 0 h 1192106"/>
                <a:gd name="connsiteX3" fmla="*/ 6502400 w 6502400"/>
                <a:gd name="connsiteY3" fmla="*/ 119211 h 1192106"/>
                <a:gd name="connsiteX4" fmla="*/ 6502400 w 6502400"/>
                <a:gd name="connsiteY4" fmla="*/ 1072895 h 1192106"/>
                <a:gd name="connsiteX5" fmla="*/ 6383189 w 6502400"/>
                <a:gd name="connsiteY5" fmla="*/ 1192106 h 1192106"/>
                <a:gd name="connsiteX6" fmla="*/ 119211 w 6502400"/>
                <a:gd name="connsiteY6" fmla="*/ 1192106 h 1192106"/>
                <a:gd name="connsiteX7" fmla="*/ 0 w 6502400"/>
                <a:gd name="connsiteY7" fmla="*/ 1072895 h 1192106"/>
                <a:gd name="connsiteX8" fmla="*/ 0 w 6502400"/>
                <a:gd name="connsiteY8" fmla="*/ 119211 h 119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02400" h="1192106">
                  <a:moveTo>
                    <a:pt x="0" y="119211"/>
                  </a:moveTo>
                  <a:cubicBezTo>
                    <a:pt x="0" y="53373"/>
                    <a:pt x="53373" y="0"/>
                    <a:pt x="119211" y="0"/>
                  </a:cubicBezTo>
                  <a:lnTo>
                    <a:pt x="6383189" y="0"/>
                  </a:lnTo>
                  <a:cubicBezTo>
                    <a:pt x="6449027" y="0"/>
                    <a:pt x="6502400" y="53373"/>
                    <a:pt x="6502400" y="119211"/>
                  </a:cubicBezTo>
                  <a:lnTo>
                    <a:pt x="6502400" y="1072895"/>
                  </a:lnTo>
                  <a:cubicBezTo>
                    <a:pt x="6502400" y="1138733"/>
                    <a:pt x="6449027" y="1192106"/>
                    <a:pt x="6383189" y="1192106"/>
                  </a:cubicBezTo>
                  <a:lnTo>
                    <a:pt x="119211" y="1192106"/>
                  </a:lnTo>
                  <a:cubicBezTo>
                    <a:pt x="53373" y="1192106"/>
                    <a:pt x="0" y="1138733"/>
                    <a:pt x="0" y="1072895"/>
                  </a:cubicBezTo>
                  <a:lnTo>
                    <a:pt x="0" y="119211"/>
                  </a:lnTo>
                  <a:close/>
                </a:path>
              </a:pathLst>
            </a:custGeom>
            <a:solidFill>
              <a:srgbClr val="3075B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9686" tIns="99686" rIns="1411004" bIns="99686" numCol="1" spcCol="1270" anchor="ctr" anchorCtr="0">
              <a:noAutofit/>
            </a:bodyPr>
            <a:lstStyle/>
            <a:p>
              <a:pPr marL="0" lvl="0" indent="0" algn="l" defTabSz="755650">
                <a:lnSpc>
                  <a:spcPct val="90000"/>
                </a:lnSpc>
                <a:spcBef>
                  <a:spcPct val="0"/>
                </a:spcBef>
                <a:spcAft>
                  <a:spcPct val="35000"/>
                </a:spcAft>
                <a:buNone/>
              </a:pPr>
              <a:endParaRPr lang="en-US" sz="1700" kern="1200"/>
            </a:p>
          </p:txBody>
        </p:sp>
        <p:sp>
          <p:nvSpPr>
            <p:cNvPr id="53" name="TextBox 52">
              <a:extLst>
                <a:ext uri="{FF2B5EF4-FFF2-40B4-BE49-F238E27FC236}">
                  <a16:creationId xmlns:a16="http://schemas.microsoft.com/office/drawing/2014/main" id="{022CE4BB-56AE-46E4-A055-C3A4DE696C37}"/>
                </a:ext>
              </a:extLst>
            </p:cNvPr>
            <p:cNvSpPr txBox="1"/>
            <p:nvPr/>
          </p:nvSpPr>
          <p:spPr>
            <a:xfrm>
              <a:off x="2247900" y="4047520"/>
              <a:ext cx="6121400" cy="830997"/>
            </a:xfrm>
            <a:prstGeom prst="rect">
              <a:avLst/>
            </a:prstGeom>
            <a:noFill/>
          </p:spPr>
          <p:txBody>
            <a:bodyPr wrap="square" rtlCol="0">
              <a:spAutoFit/>
            </a:bodyPr>
            <a:lstStyle/>
            <a:p>
              <a:pPr algn="ctr"/>
              <a:r>
                <a:rPr lang="en-US" sz="16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RightSource will review the approval letter and enter the claim in Yardi. This will allow for the special claim to successfully make it on the next voucher.</a:t>
              </a:r>
              <a:endParaRPr lang="en-US" sz="1600" dirty="0">
                <a:solidFill>
                  <a:schemeClr val="bg1"/>
                </a:solidFill>
              </a:endParaRPr>
            </a:p>
          </p:txBody>
        </p:sp>
      </p:grpSp>
      <p:grpSp>
        <p:nvGrpSpPr>
          <p:cNvPr id="58" name="Group 57">
            <a:extLst>
              <a:ext uri="{FF2B5EF4-FFF2-40B4-BE49-F238E27FC236}">
                <a16:creationId xmlns:a16="http://schemas.microsoft.com/office/drawing/2014/main" id="{C3B12D1F-FC65-4816-BC46-DBCA799C245F}"/>
              </a:ext>
            </a:extLst>
          </p:cNvPr>
          <p:cNvGrpSpPr/>
          <p:nvPr/>
        </p:nvGrpSpPr>
        <p:grpSpPr>
          <a:xfrm>
            <a:off x="2509031" y="5098626"/>
            <a:ext cx="6761966" cy="1192106"/>
            <a:chOff x="2051831" y="5276426"/>
            <a:chExt cx="6761966" cy="1192106"/>
          </a:xfrm>
        </p:grpSpPr>
        <p:sp>
          <p:nvSpPr>
            <p:cNvPr id="45" name="Freeform: Shape 44">
              <a:extLst>
                <a:ext uri="{FF2B5EF4-FFF2-40B4-BE49-F238E27FC236}">
                  <a16:creationId xmlns:a16="http://schemas.microsoft.com/office/drawing/2014/main" id="{5B82D8FA-F2DE-4F4E-9C77-13EFEB0A7CB3}"/>
                </a:ext>
              </a:extLst>
            </p:cNvPr>
            <p:cNvSpPr/>
            <p:nvPr/>
          </p:nvSpPr>
          <p:spPr>
            <a:xfrm>
              <a:off x="2051831" y="5276426"/>
              <a:ext cx="6761966" cy="1192106"/>
            </a:xfrm>
            <a:custGeom>
              <a:avLst/>
              <a:gdLst>
                <a:gd name="connsiteX0" fmla="*/ 0 w 6502400"/>
                <a:gd name="connsiteY0" fmla="*/ 119211 h 1192106"/>
                <a:gd name="connsiteX1" fmla="*/ 119211 w 6502400"/>
                <a:gd name="connsiteY1" fmla="*/ 0 h 1192106"/>
                <a:gd name="connsiteX2" fmla="*/ 6383189 w 6502400"/>
                <a:gd name="connsiteY2" fmla="*/ 0 h 1192106"/>
                <a:gd name="connsiteX3" fmla="*/ 6502400 w 6502400"/>
                <a:gd name="connsiteY3" fmla="*/ 119211 h 1192106"/>
                <a:gd name="connsiteX4" fmla="*/ 6502400 w 6502400"/>
                <a:gd name="connsiteY4" fmla="*/ 1072895 h 1192106"/>
                <a:gd name="connsiteX5" fmla="*/ 6383189 w 6502400"/>
                <a:gd name="connsiteY5" fmla="*/ 1192106 h 1192106"/>
                <a:gd name="connsiteX6" fmla="*/ 119211 w 6502400"/>
                <a:gd name="connsiteY6" fmla="*/ 1192106 h 1192106"/>
                <a:gd name="connsiteX7" fmla="*/ 0 w 6502400"/>
                <a:gd name="connsiteY7" fmla="*/ 1072895 h 1192106"/>
                <a:gd name="connsiteX8" fmla="*/ 0 w 6502400"/>
                <a:gd name="connsiteY8" fmla="*/ 119211 h 119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02400" h="1192106">
                  <a:moveTo>
                    <a:pt x="0" y="119211"/>
                  </a:moveTo>
                  <a:cubicBezTo>
                    <a:pt x="0" y="53373"/>
                    <a:pt x="53373" y="0"/>
                    <a:pt x="119211" y="0"/>
                  </a:cubicBezTo>
                  <a:lnTo>
                    <a:pt x="6383189" y="0"/>
                  </a:lnTo>
                  <a:cubicBezTo>
                    <a:pt x="6449027" y="0"/>
                    <a:pt x="6502400" y="53373"/>
                    <a:pt x="6502400" y="119211"/>
                  </a:cubicBezTo>
                  <a:lnTo>
                    <a:pt x="6502400" y="1072895"/>
                  </a:lnTo>
                  <a:cubicBezTo>
                    <a:pt x="6502400" y="1138733"/>
                    <a:pt x="6449027" y="1192106"/>
                    <a:pt x="6383189" y="1192106"/>
                  </a:cubicBezTo>
                  <a:lnTo>
                    <a:pt x="119211" y="1192106"/>
                  </a:lnTo>
                  <a:cubicBezTo>
                    <a:pt x="53373" y="1192106"/>
                    <a:pt x="0" y="1138733"/>
                    <a:pt x="0" y="1072895"/>
                  </a:cubicBezTo>
                  <a:lnTo>
                    <a:pt x="0" y="119211"/>
                  </a:lnTo>
                  <a:close/>
                </a:path>
              </a:pathLst>
            </a:custGeom>
            <a:solidFill>
              <a:srgbClr val="3075B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9686" tIns="99686" rIns="1419132" bIns="99686" numCol="1" spcCol="1270" anchor="ctr" anchorCtr="0">
              <a:noAutofit/>
            </a:bodyPr>
            <a:lstStyle/>
            <a:p>
              <a:pPr marL="0" lvl="0" indent="0" algn="l" defTabSz="755650">
                <a:lnSpc>
                  <a:spcPct val="90000"/>
                </a:lnSpc>
                <a:spcBef>
                  <a:spcPct val="0"/>
                </a:spcBef>
                <a:spcAft>
                  <a:spcPct val="35000"/>
                </a:spcAft>
                <a:buNone/>
              </a:pPr>
              <a:endParaRPr lang="en-US" sz="1700" kern="1200"/>
            </a:p>
          </p:txBody>
        </p:sp>
        <p:sp>
          <p:nvSpPr>
            <p:cNvPr id="54" name="TextBox 53">
              <a:extLst>
                <a:ext uri="{FF2B5EF4-FFF2-40B4-BE49-F238E27FC236}">
                  <a16:creationId xmlns:a16="http://schemas.microsoft.com/office/drawing/2014/main" id="{6C10B004-358D-4055-94DB-74C0A6B6ACC0}"/>
                </a:ext>
              </a:extLst>
            </p:cNvPr>
            <p:cNvSpPr txBox="1"/>
            <p:nvPr/>
          </p:nvSpPr>
          <p:spPr>
            <a:xfrm>
              <a:off x="2247900" y="5469763"/>
              <a:ext cx="6121400" cy="830997"/>
            </a:xfrm>
            <a:prstGeom prst="rect">
              <a:avLst/>
            </a:prstGeom>
            <a:noFill/>
          </p:spPr>
          <p:txBody>
            <a:bodyPr wrap="square" rtlCol="0">
              <a:spAutoFit/>
            </a:bodyPr>
            <a:lstStyle/>
            <a:p>
              <a:pPr algn="ctr"/>
              <a:r>
                <a:rPr lang="en-US" sz="16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RightSource will then mark the Special Claims file </a:t>
              </a:r>
            </a:p>
            <a:p>
              <a:pPr algn="ctr"/>
              <a:r>
                <a:rPr lang="en-US" sz="16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in RightSource as “Complete” and upload the </a:t>
              </a:r>
            </a:p>
            <a:p>
              <a:pPr algn="ctr"/>
              <a:r>
                <a:rPr lang="en-US" sz="16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approved documents. </a:t>
              </a:r>
              <a:endParaRPr lang="en-US" sz="1100" dirty="0">
                <a:solidFill>
                  <a:schemeClr val="bg1"/>
                </a:solidFill>
              </a:endParaRPr>
            </a:p>
          </p:txBody>
        </p:sp>
      </p:grpSp>
      <p:sp>
        <p:nvSpPr>
          <p:cNvPr id="46" name="Freeform: Shape 45">
            <a:extLst>
              <a:ext uri="{FF2B5EF4-FFF2-40B4-BE49-F238E27FC236}">
                <a16:creationId xmlns:a16="http://schemas.microsoft.com/office/drawing/2014/main" id="{3C43FD88-49A2-4E81-9DD8-60EB1A05A9EF}"/>
              </a:ext>
            </a:extLst>
          </p:cNvPr>
          <p:cNvSpPr/>
          <p:nvPr/>
        </p:nvSpPr>
        <p:spPr>
          <a:xfrm>
            <a:off x="8388180" y="1541619"/>
            <a:ext cx="774869" cy="850363"/>
          </a:xfrm>
          <a:custGeom>
            <a:avLst/>
            <a:gdLst>
              <a:gd name="connsiteX0" fmla="*/ 0 w 774869"/>
              <a:gd name="connsiteY0" fmla="*/ 426178 h 774869"/>
              <a:gd name="connsiteX1" fmla="*/ 174346 w 774869"/>
              <a:gd name="connsiteY1" fmla="*/ 426178 h 774869"/>
              <a:gd name="connsiteX2" fmla="*/ 174346 w 774869"/>
              <a:gd name="connsiteY2" fmla="*/ 0 h 774869"/>
              <a:gd name="connsiteX3" fmla="*/ 600523 w 774869"/>
              <a:gd name="connsiteY3" fmla="*/ 0 h 774869"/>
              <a:gd name="connsiteX4" fmla="*/ 600523 w 774869"/>
              <a:gd name="connsiteY4" fmla="*/ 426178 h 774869"/>
              <a:gd name="connsiteX5" fmla="*/ 774869 w 774869"/>
              <a:gd name="connsiteY5" fmla="*/ 426178 h 774869"/>
              <a:gd name="connsiteX6" fmla="*/ 387435 w 774869"/>
              <a:gd name="connsiteY6" fmla="*/ 774869 h 774869"/>
              <a:gd name="connsiteX7" fmla="*/ 0 w 774869"/>
              <a:gd name="connsiteY7" fmla="*/ 426178 h 77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4869" h="774869">
                <a:moveTo>
                  <a:pt x="0" y="426178"/>
                </a:moveTo>
                <a:lnTo>
                  <a:pt x="174346" y="426178"/>
                </a:lnTo>
                <a:lnTo>
                  <a:pt x="174346" y="0"/>
                </a:lnTo>
                <a:lnTo>
                  <a:pt x="600523" y="0"/>
                </a:lnTo>
                <a:lnTo>
                  <a:pt x="600523" y="426178"/>
                </a:lnTo>
                <a:lnTo>
                  <a:pt x="774869" y="426178"/>
                </a:lnTo>
                <a:lnTo>
                  <a:pt x="387435" y="774869"/>
                </a:lnTo>
                <a:lnTo>
                  <a:pt x="0" y="426178"/>
                </a:lnTo>
                <a:close/>
              </a:path>
            </a:pathLst>
          </a:custGeom>
          <a:solidFill>
            <a:schemeClr val="tx2">
              <a:lumMod val="50000"/>
              <a:alpha val="90000"/>
            </a:schemeClr>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18796" tIns="44450" rIns="218796" bIns="236230" numCol="1" spcCol="1270" anchor="ctr" anchorCtr="0">
            <a:noAutofit/>
          </a:bodyPr>
          <a:lstStyle/>
          <a:p>
            <a:pPr marL="0" lvl="0" indent="0" algn="ctr" defTabSz="1555750">
              <a:lnSpc>
                <a:spcPct val="90000"/>
              </a:lnSpc>
              <a:spcBef>
                <a:spcPct val="0"/>
              </a:spcBef>
              <a:spcAft>
                <a:spcPct val="35000"/>
              </a:spcAft>
              <a:buNone/>
            </a:pPr>
            <a:endParaRPr lang="en-US" sz="3500" kern="1200"/>
          </a:p>
        </p:txBody>
      </p:sp>
      <p:sp>
        <p:nvSpPr>
          <p:cNvPr id="51" name="Freeform: Shape 50">
            <a:extLst>
              <a:ext uri="{FF2B5EF4-FFF2-40B4-BE49-F238E27FC236}">
                <a16:creationId xmlns:a16="http://schemas.microsoft.com/office/drawing/2014/main" id="{57FB2129-2D15-43A4-85D8-E6ECF4E4FBFB}"/>
              </a:ext>
            </a:extLst>
          </p:cNvPr>
          <p:cNvSpPr/>
          <p:nvPr/>
        </p:nvSpPr>
        <p:spPr>
          <a:xfrm>
            <a:off x="8388180" y="3241170"/>
            <a:ext cx="774869" cy="850363"/>
          </a:xfrm>
          <a:custGeom>
            <a:avLst/>
            <a:gdLst>
              <a:gd name="connsiteX0" fmla="*/ 0 w 774869"/>
              <a:gd name="connsiteY0" fmla="*/ 426178 h 774869"/>
              <a:gd name="connsiteX1" fmla="*/ 174346 w 774869"/>
              <a:gd name="connsiteY1" fmla="*/ 426178 h 774869"/>
              <a:gd name="connsiteX2" fmla="*/ 174346 w 774869"/>
              <a:gd name="connsiteY2" fmla="*/ 0 h 774869"/>
              <a:gd name="connsiteX3" fmla="*/ 600523 w 774869"/>
              <a:gd name="connsiteY3" fmla="*/ 0 h 774869"/>
              <a:gd name="connsiteX4" fmla="*/ 600523 w 774869"/>
              <a:gd name="connsiteY4" fmla="*/ 426178 h 774869"/>
              <a:gd name="connsiteX5" fmla="*/ 774869 w 774869"/>
              <a:gd name="connsiteY5" fmla="*/ 426178 h 774869"/>
              <a:gd name="connsiteX6" fmla="*/ 387435 w 774869"/>
              <a:gd name="connsiteY6" fmla="*/ 774869 h 774869"/>
              <a:gd name="connsiteX7" fmla="*/ 0 w 774869"/>
              <a:gd name="connsiteY7" fmla="*/ 426178 h 77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4869" h="774869">
                <a:moveTo>
                  <a:pt x="0" y="426178"/>
                </a:moveTo>
                <a:lnTo>
                  <a:pt x="174346" y="426178"/>
                </a:lnTo>
                <a:lnTo>
                  <a:pt x="174346" y="0"/>
                </a:lnTo>
                <a:lnTo>
                  <a:pt x="600523" y="0"/>
                </a:lnTo>
                <a:lnTo>
                  <a:pt x="600523" y="426178"/>
                </a:lnTo>
                <a:lnTo>
                  <a:pt x="774869" y="426178"/>
                </a:lnTo>
                <a:lnTo>
                  <a:pt x="387435" y="774869"/>
                </a:lnTo>
                <a:lnTo>
                  <a:pt x="0" y="426178"/>
                </a:lnTo>
                <a:close/>
              </a:path>
            </a:pathLst>
          </a:custGeom>
          <a:solidFill>
            <a:schemeClr val="tx2">
              <a:lumMod val="50000"/>
              <a:alpha val="90000"/>
            </a:schemeClr>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18796" tIns="44450" rIns="218796" bIns="236230" numCol="1" spcCol="1270" anchor="ctr" anchorCtr="0">
            <a:noAutofit/>
          </a:bodyPr>
          <a:lstStyle/>
          <a:p>
            <a:pPr marL="0" lvl="0" indent="0" algn="ctr" defTabSz="1555750">
              <a:lnSpc>
                <a:spcPct val="90000"/>
              </a:lnSpc>
              <a:spcBef>
                <a:spcPct val="0"/>
              </a:spcBef>
              <a:spcAft>
                <a:spcPct val="35000"/>
              </a:spcAft>
              <a:buNone/>
            </a:pPr>
            <a:endParaRPr lang="en-US" sz="3500" kern="1200"/>
          </a:p>
        </p:txBody>
      </p:sp>
      <p:sp>
        <p:nvSpPr>
          <p:cNvPr id="52" name="Freeform: Shape 51">
            <a:extLst>
              <a:ext uri="{FF2B5EF4-FFF2-40B4-BE49-F238E27FC236}">
                <a16:creationId xmlns:a16="http://schemas.microsoft.com/office/drawing/2014/main" id="{CE7A18BD-5DB6-4BF1-A140-955C630CCBD9}"/>
              </a:ext>
            </a:extLst>
          </p:cNvPr>
          <p:cNvSpPr/>
          <p:nvPr/>
        </p:nvSpPr>
        <p:spPr>
          <a:xfrm>
            <a:off x="8388180" y="4623175"/>
            <a:ext cx="774869" cy="850363"/>
          </a:xfrm>
          <a:custGeom>
            <a:avLst/>
            <a:gdLst>
              <a:gd name="connsiteX0" fmla="*/ 0 w 774869"/>
              <a:gd name="connsiteY0" fmla="*/ 426178 h 774869"/>
              <a:gd name="connsiteX1" fmla="*/ 174346 w 774869"/>
              <a:gd name="connsiteY1" fmla="*/ 426178 h 774869"/>
              <a:gd name="connsiteX2" fmla="*/ 174346 w 774869"/>
              <a:gd name="connsiteY2" fmla="*/ 0 h 774869"/>
              <a:gd name="connsiteX3" fmla="*/ 600523 w 774869"/>
              <a:gd name="connsiteY3" fmla="*/ 0 h 774869"/>
              <a:gd name="connsiteX4" fmla="*/ 600523 w 774869"/>
              <a:gd name="connsiteY4" fmla="*/ 426178 h 774869"/>
              <a:gd name="connsiteX5" fmla="*/ 774869 w 774869"/>
              <a:gd name="connsiteY5" fmla="*/ 426178 h 774869"/>
              <a:gd name="connsiteX6" fmla="*/ 387435 w 774869"/>
              <a:gd name="connsiteY6" fmla="*/ 774869 h 774869"/>
              <a:gd name="connsiteX7" fmla="*/ 0 w 774869"/>
              <a:gd name="connsiteY7" fmla="*/ 426178 h 77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4869" h="774869">
                <a:moveTo>
                  <a:pt x="0" y="426178"/>
                </a:moveTo>
                <a:lnTo>
                  <a:pt x="174346" y="426178"/>
                </a:lnTo>
                <a:lnTo>
                  <a:pt x="174346" y="0"/>
                </a:lnTo>
                <a:lnTo>
                  <a:pt x="600523" y="0"/>
                </a:lnTo>
                <a:lnTo>
                  <a:pt x="600523" y="426178"/>
                </a:lnTo>
                <a:lnTo>
                  <a:pt x="774869" y="426178"/>
                </a:lnTo>
                <a:lnTo>
                  <a:pt x="387435" y="774869"/>
                </a:lnTo>
                <a:lnTo>
                  <a:pt x="0" y="426178"/>
                </a:lnTo>
                <a:close/>
              </a:path>
            </a:pathLst>
          </a:custGeom>
          <a:solidFill>
            <a:schemeClr val="tx2">
              <a:lumMod val="50000"/>
              <a:alpha val="90000"/>
            </a:schemeClr>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18796" tIns="44450" rIns="218796" bIns="236230" numCol="1" spcCol="1270" anchor="ctr" anchorCtr="0">
            <a:noAutofit/>
          </a:bodyPr>
          <a:lstStyle/>
          <a:p>
            <a:pPr marL="0" lvl="0" indent="0" algn="ctr" defTabSz="1555750">
              <a:lnSpc>
                <a:spcPct val="90000"/>
              </a:lnSpc>
              <a:spcBef>
                <a:spcPct val="0"/>
              </a:spcBef>
              <a:spcAft>
                <a:spcPct val="35000"/>
              </a:spcAft>
              <a:buNone/>
            </a:pPr>
            <a:endParaRPr lang="en-US" sz="3500" kern="1200"/>
          </a:p>
        </p:txBody>
      </p:sp>
    </p:spTree>
    <p:extLst>
      <p:ext uri="{BB962C8B-B14F-4D97-AF65-F5344CB8AC3E}">
        <p14:creationId xmlns:p14="http://schemas.microsoft.com/office/powerpoint/2010/main" val="3006810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p:cTn id="7" dur="500" fill="hold"/>
                                        <p:tgtEl>
                                          <p:spTgt spid="55"/>
                                        </p:tgtEl>
                                        <p:attrNameLst>
                                          <p:attrName>ppt_w</p:attrName>
                                        </p:attrNameLst>
                                      </p:cBhvr>
                                      <p:tavLst>
                                        <p:tav tm="0">
                                          <p:val>
                                            <p:fltVal val="0"/>
                                          </p:val>
                                        </p:tav>
                                        <p:tav tm="100000">
                                          <p:val>
                                            <p:strVal val="#ppt_w"/>
                                          </p:val>
                                        </p:tav>
                                      </p:tavLst>
                                    </p:anim>
                                    <p:anim calcmode="lin" valueType="num">
                                      <p:cBhvr>
                                        <p:cTn id="8" dur="500" fill="hold"/>
                                        <p:tgtEl>
                                          <p:spTgt spid="55"/>
                                        </p:tgtEl>
                                        <p:attrNameLst>
                                          <p:attrName>ppt_h</p:attrName>
                                        </p:attrNameLst>
                                      </p:cBhvr>
                                      <p:tavLst>
                                        <p:tav tm="0">
                                          <p:val>
                                            <p:fltVal val="0"/>
                                          </p:val>
                                        </p:tav>
                                        <p:tav tm="100000">
                                          <p:val>
                                            <p:strVal val="#ppt_h"/>
                                          </p:val>
                                        </p:tav>
                                      </p:tavLst>
                                    </p:anim>
                                    <p:animEffect transition="in" filter="fade">
                                      <p:cBhvr>
                                        <p:cTn id="9" dur="500"/>
                                        <p:tgtEl>
                                          <p:spTgt spid="5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46"/>
                                        </p:tgtEl>
                                        <p:attrNameLst>
                                          <p:attrName>style.visibility</p:attrName>
                                        </p:attrNameLst>
                                      </p:cBhvr>
                                      <p:to>
                                        <p:strVal val="visible"/>
                                      </p:to>
                                    </p:set>
                                    <p:animEffect transition="in" filter="wipe(up)">
                                      <p:cBhvr>
                                        <p:cTn id="14" dur="500"/>
                                        <p:tgtEl>
                                          <p:spTgt spid="46"/>
                                        </p:tgtEl>
                                      </p:cBhvr>
                                    </p:animEffec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56"/>
                                        </p:tgtEl>
                                        <p:attrNameLst>
                                          <p:attrName>style.visibility</p:attrName>
                                        </p:attrNameLst>
                                      </p:cBhvr>
                                      <p:to>
                                        <p:strVal val="visible"/>
                                      </p:to>
                                    </p:set>
                                    <p:anim calcmode="lin" valueType="num">
                                      <p:cBhvr>
                                        <p:cTn id="18" dur="500" fill="hold"/>
                                        <p:tgtEl>
                                          <p:spTgt spid="56"/>
                                        </p:tgtEl>
                                        <p:attrNameLst>
                                          <p:attrName>ppt_w</p:attrName>
                                        </p:attrNameLst>
                                      </p:cBhvr>
                                      <p:tavLst>
                                        <p:tav tm="0">
                                          <p:val>
                                            <p:fltVal val="0"/>
                                          </p:val>
                                        </p:tav>
                                        <p:tav tm="100000">
                                          <p:val>
                                            <p:strVal val="#ppt_w"/>
                                          </p:val>
                                        </p:tav>
                                      </p:tavLst>
                                    </p:anim>
                                    <p:anim calcmode="lin" valueType="num">
                                      <p:cBhvr>
                                        <p:cTn id="19" dur="500" fill="hold"/>
                                        <p:tgtEl>
                                          <p:spTgt spid="56"/>
                                        </p:tgtEl>
                                        <p:attrNameLst>
                                          <p:attrName>ppt_h</p:attrName>
                                        </p:attrNameLst>
                                      </p:cBhvr>
                                      <p:tavLst>
                                        <p:tav tm="0">
                                          <p:val>
                                            <p:fltVal val="0"/>
                                          </p:val>
                                        </p:tav>
                                        <p:tav tm="100000">
                                          <p:val>
                                            <p:strVal val="#ppt_h"/>
                                          </p:val>
                                        </p:tav>
                                      </p:tavLst>
                                    </p:anim>
                                    <p:animEffect transition="in" filter="fade">
                                      <p:cBhvr>
                                        <p:cTn id="20" dur="500"/>
                                        <p:tgtEl>
                                          <p:spTgt spid="5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51"/>
                                        </p:tgtEl>
                                        <p:attrNameLst>
                                          <p:attrName>style.visibility</p:attrName>
                                        </p:attrNameLst>
                                      </p:cBhvr>
                                      <p:to>
                                        <p:strVal val="visible"/>
                                      </p:to>
                                    </p:set>
                                    <p:animEffect transition="in" filter="wipe(up)">
                                      <p:cBhvr>
                                        <p:cTn id="25" dur="500"/>
                                        <p:tgtEl>
                                          <p:spTgt spid="51"/>
                                        </p:tgtEl>
                                      </p:cBhvr>
                                    </p:animEffect>
                                  </p:childTnLst>
                                </p:cTn>
                              </p:par>
                            </p:childTnLst>
                          </p:cTn>
                        </p:par>
                        <p:par>
                          <p:cTn id="26" fill="hold">
                            <p:stCondLst>
                              <p:cond delay="500"/>
                            </p:stCondLst>
                            <p:childTnLst>
                              <p:par>
                                <p:cTn id="27" presetID="53" presetClass="entr" presetSubtype="16" fill="hold" nodeType="afterEffect">
                                  <p:stCondLst>
                                    <p:cond delay="0"/>
                                  </p:stCondLst>
                                  <p:childTnLst>
                                    <p:set>
                                      <p:cBhvr>
                                        <p:cTn id="28" dur="1" fill="hold">
                                          <p:stCondLst>
                                            <p:cond delay="0"/>
                                          </p:stCondLst>
                                        </p:cTn>
                                        <p:tgtEl>
                                          <p:spTgt spid="57"/>
                                        </p:tgtEl>
                                        <p:attrNameLst>
                                          <p:attrName>style.visibility</p:attrName>
                                        </p:attrNameLst>
                                      </p:cBhvr>
                                      <p:to>
                                        <p:strVal val="visible"/>
                                      </p:to>
                                    </p:set>
                                    <p:anim calcmode="lin" valueType="num">
                                      <p:cBhvr>
                                        <p:cTn id="29" dur="500" fill="hold"/>
                                        <p:tgtEl>
                                          <p:spTgt spid="57"/>
                                        </p:tgtEl>
                                        <p:attrNameLst>
                                          <p:attrName>ppt_w</p:attrName>
                                        </p:attrNameLst>
                                      </p:cBhvr>
                                      <p:tavLst>
                                        <p:tav tm="0">
                                          <p:val>
                                            <p:fltVal val="0"/>
                                          </p:val>
                                        </p:tav>
                                        <p:tav tm="100000">
                                          <p:val>
                                            <p:strVal val="#ppt_w"/>
                                          </p:val>
                                        </p:tav>
                                      </p:tavLst>
                                    </p:anim>
                                    <p:anim calcmode="lin" valueType="num">
                                      <p:cBhvr>
                                        <p:cTn id="30" dur="500" fill="hold"/>
                                        <p:tgtEl>
                                          <p:spTgt spid="57"/>
                                        </p:tgtEl>
                                        <p:attrNameLst>
                                          <p:attrName>ppt_h</p:attrName>
                                        </p:attrNameLst>
                                      </p:cBhvr>
                                      <p:tavLst>
                                        <p:tav tm="0">
                                          <p:val>
                                            <p:fltVal val="0"/>
                                          </p:val>
                                        </p:tav>
                                        <p:tav tm="100000">
                                          <p:val>
                                            <p:strVal val="#ppt_h"/>
                                          </p:val>
                                        </p:tav>
                                      </p:tavLst>
                                    </p:anim>
                                    <p:animEffect transition="in" filter="fade">
                                      <p:cBhvr>
                                        <p:cTn id="31" dur="500"/>
                                        <p:tgtEl>
                                          <p:spTgt spid="5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52"/>
                                        </p:tgtEl>
                                        <p:attrNameLst>
                                          <p:attrName>style.visibility</p:attrName>
                                        </p:attrNameLst>
                                      </p:cBhvr>
                                      <p:to>
                                        <p:strVal val="visible"/>
                                      </p:to>
                                    </p:set>
                                    <p:animEffect transition="in" filter="wipe(up)">
                                      <p:cBhvr>
                                        <p:cTn id="36" dur="500"/>
                                        <p:tgtEl>
                                          <p:spTgt spid="52"/>
                                        </p:tgtEl>
                                      </p:cBhvr>
                                    </p:animEffect>
                                  </p:childTnLst>
                                </p:cTn>
                              </p:par>
                            </p:childTnLst>
                          </p:cTn>
                        </p:par>
                        <p:par>
                          <p:cTn id="37" fill="hold">
                            <p:stCondLst>
                              <p:cond delay="500"/>
                            </p:stCondLst>
                            <p:childTnLst>
                              <p:par>
                                <p:cTn id="38" presetID="53" presetClass="entr" presetSubtype="16" fill="hold" nodeType="afterEffect">
                                  <p:stCondLst>
                                    <p:cond delay="0"/>
                                  </p:stCondLst>
                                  <p:childTnLst>
                                    <p:set>
                                      <p:cBhvr>
                                        <p:cTn id="39" dur="1" fill="hold">
                                          <p:stCondLst>
                                            <p:cond delay="0"/>
                                          </p:stCondLst>
                                        </p:cTn>
                                        <p:tgtEl>
                                          <p:spTgt spid="58"/>
                                        </p:tgtEl>
                                        <p:attrNameLst>
                                          <p:attrName>style.visibility</p:attrName>
                                        </p:attrNameLst>
                                      </p:cBhvr>
                                      <p:to>
                                        <p:strVal val="visible"/>
                                      </p:to>
                                    </p:set>
                                    <p:anim calcmode="lin" valueType="num">
                                      <p:cBhvr>
                                        <p:cTn id="40" dur="500" fill="hold"/>
                                        <p:tgtEl>
                                          <p:spTgt spid="58"/>
                                        </p:tgtEl>
                                        <p:attrNameLst>
                                          <p:attrName>ppt_w</p:attrName>
                                        </p:attrNameLst>
                                      </p:cBhvr>
                                      <p:tavLst>
                                        <p:tav tm="0">
                                          <p:val>
                                            <p:fltVal val="0"/>
                                          </p:val>
                                        </p:tav>
                                        <p:tav tm="100000">
                                          <p:val>
                                            <p:strVal val="#ppt_w"/>
                                          </p:val>
                                        </p:tav>
                                      </p:tavLst>
                                    </p:anim>
                                    <p:anim calcmode="lin" valueType="num">
                                      <p:cBhvr>
                                        <p:cTn id="41" dur="500" fill="hold"/>
                                        <p:tgtEl>
                                          <p:spTgt spid="58"/>
                                        </p:tgtEl>
                                        <p:attrNameLst>
                                          <p:attrName>ppt_h</p:attrName>
                                        </p:attrNameLst>
                                      </p:cBhvr>
                                      <p:tavLst>
                                        <p:tav tm="0">
                                          <p:val>
                                            <p:fltVal val="0"/>
                                          </p:val>
                                        </p:tav>
                                        <p:tav tm="100000">
                                          <p:val>
                                            <p:strVal val="#ppt_h"/>
                                          </p:val>
                                        </p:tav>
                                      </p:tavLst>
                                    </p:anim>
                                    <p:animEffect transition="in" filter="fade">
                                      <p:cBhvr>
                                        <p:cTn id="42"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51" grpId="0" animBg="1"/>
      <p:bldP spid="5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tablet on a table&#10;&#10;Description automatically generated with low confidence">
            <a:extLst>
              <a:ext uri="{FF2B5EF4-FFF2-40B4-BE49-F238E27FC236}">
                <a16:creationId xmlns:a16="http://schemas.microsoft.com/office/drawing/2014/main" id="{F5C198B7-6BA4-48C5-B1C5-E4BEA686A6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10" name="TextBox 9">
            <a:extLst>
              <a:ext uri="{FF2B5EF4-FFF2-40B4-BE49-F238E27FC236}">
                <a16:creationId xmlns:a16="http://schemas.microsoft.com/office/drawing/2014/main" id="{78608F32-E932-40D5-A1BB-87B07B077EEB}"/>
              </a:ext>
            </a:extLst>
          </p:cNvPr>
          <p:cNvSpPr txBox="1"/>
          <p:nvPr/>
        </p:nvSpPr>
        <p:spPr>
          <a:xfrm>
            <a:off x="2990596" y="1650204"/>
            <a:ext cx="7193280" cy="830997"/>
          </a:xfrm>
          <a:prstGeom prst="rect">
            <a:avLst/>
          </a:prstGeom>
          <a:noFill/>
        </p:spPr>
        <p:txBody>
          <a:bodyPr wrap="square" rtlCol="0">
            <a:spAutoFit/>
          </a:bodyPr>
          <a:lstStyle/>
          <a:p>
            <a:pPr algn="ctr"/>
            <a:r>
              <a:rPr lang="en-US" sz="4800" b="1" u="sng" dirty="0">
                <a:solidFill>
                  <a:schemeClr val="bg1"/>
                </a:solidFill>
                <a:latin typeface="Century Gothic" panose="020B0502020202020204" pitchFamily="34" charset="0"/>
              </a:rPr>
              <a:t>TODAY’S AGENDA</a:t>
            </a:r>
          </a:p>
        </p:txBody>
      </p:sp>
      <p:sp>
        <p:nvSpPr>
          <p:cNvPr id="11" name="TextBox 10">
            <a:extLst>
              <a:ext uri="{FF2B5EF4-FFF2-40B4-BE49-F238E27FC236}">
                <a16:creationId xmlns:a16="http://schemas.microsoft.com/office/drawing/2014/main" id="{250A953A-B0AC-45BB-970F-3BE0490CC4F3}"/>
              </a:ext>
            </a:extLst>
          </p:cNvPr>
          <p:cNvSpPr txBox="1"/>
          <p:nvPr/>
        </p:nvSpPr>
        <p:spPr>
          <a:xfrm>
            <a:off x="3869436" y="2655972"/>
            <a:ext cx="8229600" cy="3196260"/>
          </a:xfrm>
          <a:prstGeom prst="rect">
            <a:avLst/>
          </a:prstGeom>
          <a:noFill/>
        </p:spPr>
        <p:txBody>
          <a:bodyPr wrap="square" rtlCol="0">
            <a:spAutoFit/>
          </a:bodyPr>
          <a:lstStyle/>
          <a:p>
            <a:pPr marR="0" lvl="0">
              <a:lnSpc>
                <a:spcPct val="107000"/>
              </a:lnSpc>
              <a:spcBef>
                <a:spcPts val="0"/>
              </a:spcBef>
              <a:spcAft>
                <a:spcPts val="0"/>
              </a:spcAft>
            </a:pPr>
            <a:r>
              <a:rPr lang="en-US" b="1"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HOW TO CREATE A SPECIAL CLAIMS TENANT IN RIGHTSOURCE</a:t>
            </a:r>
          </a:p>
          <a:p>
            <a:pPr marR="0" lvl="0">
              <a:lnSpc>
                <a:spcPct val="107000"/>
              </a:lnSpc>
              <a:spcBef>
                <a:spcPts val="0"/>
              </a:spcBef>
              <a:spcAft>
                <a:spcPts val="0"/>
              </a:spcAft>
            </a:pPr>
            <a:endParaRPr lang="en-US"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07000"/>
              </a:lnSpc>
              <a:spcBef>
                <a:spcPts val="0"/>
              </a:spcBef>
              <a:spcAft>
                <a:spcPts val="0"/>
              </a:spcAft>
            </a:pPr>
            <a:r>
              <a:rPr lang="en-US" b="1"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UPLOADING A SPECIAL CLAIM FOR REVIEW</a:t>
            </a:r>
          </a:p>
          <a:p>
            <a:pPr marR="0" lvl="0">
              <a:lnSpc>
                <a:spcPct val="107000"/>
              </a:lnSpc>
              <a:spcBef>
                <a:spcPts val="0"/>
              </a:spcBef>
              <a:spcAft>
                <a:spcPts val="0"/>
              </a:spcAft>
            </a:pPr>
            <a:endParaRPr lang="en-US"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07000"/>
              </a:lnSpc>
              <a:spcBef>
                <a:spcPts val="0"/>
              </a:spcBef>
              <a:spcAft>
                <a:spcPts val="0"/>
              </a:spcAft>
            </a:pPr>
            <a:r>
              <a:rPr lang="en-US" b="1"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REVIEWING CORRECTIONS IN RIGHTSOURCE</a:t>
            </a:r>
          </a:p>
          <a:p>
            <a:pPr marR="0" lvl="0">
              <a:lnSpc>
                <a:spcPct val="107000"/>
              </a:lnSpc>
              <a:spcBef>
                <a:spcPts val="0"/>
              </a:spcBef>
              <a:spcAft>
                <a:spcPts val="0"/>
              </a:spcAft>
            </a:pPr>
            <a:endParaRPr lang="en-US"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07000"/>
              </a:lnSpc>
              <a:spcBef>
                <a:spcPts val="0"/>
              </a:spcBef>
              <a:spcAft>
                <a:spcPts val="800"/>
              </a:spcAft>
            </a:pPr>
            <a:r>
              <a:rPr lang="en-US" b="1"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UPLOADING CORRECTIONS FOR SPECIAL CLAIMS</a:t>
            </a:r>
          </a:p>
          <a:p>
            <a:pPr marR="0" lvl="0">
              <a:lnSpc>
                <a:spcPct val="107000"/>
              </a:lnSpc>
              <a:spcBef>
                <a:spcPts val="0"/>
              </a:spcBef>
              <a:spcAft>
                <a:spcPts val="800"/>
              </a:spcAft>
            </a:pPr>
            <a:endParaRPr lang="en-US" sz="6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R="0" lvl="0">
              <a:lnSpc>
                <a:spcPct val="107000"/>
              </a:lnSpc>
              <a:spcBef>
                <a:spcPts val="0"/>
              </a:spcBef>
              <a:spcAft>
                <a:spcPts val="800"/>
              </a:spcAft>
            </a:pPr>
            <a:r>
              <a:rPr lang="en-US" b="1"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CANCELING A SPECIAL CLAIM</a:t>
            </a:r>
            <a:endParaRPr lang="en-US" b="1" dirty="0">
              <a:solidFill>
                <a:schemeClr val="bg1"/>
              </a:solidFill>
            </a:endParaRPr>
          </a:p>
          <a:p>
            <a:endParaRPr lang="en-US" dirty="0"/>
          </a:p>
        </p:txBody>
      </p:sp>
    </p:spTree>
    <p:extLst>
      <p:ext uri="{BB962C8B-B14F-4D97-AF65-F5344CB8AC3E}">
        <p14:creationId xmlns:p14="http://schemas.microsoft.com/office/powerpoint/2010/main" val="518198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Effect transition="in" filter="fade">
                                      <p:cBhvr>
                                        <p:cTn id="9" dur="1000"/>
                                        <p:tgtEl>
                                          <p:spTgt spid="10"/>
                                        </p:tgtEl>
                                      </p:cBhvr>
                                    </p:animEffect>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up)">
                                      <p:cBhvr>
                                        <p:cTn id="13"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ngineering drawing&#10;&#10;Description automatically generated">
            <a:extLst>
              <a:ext uri="{FF2B5EF4-FFF2-40B4-BE49-F238E27FC236}">
                <a16:creationId xmlns:a16="http://schemas.microsoft.com/office/drawing/2014/main" id="{3CAC8CE3-A255-453B-96C2-6BDF6FD7C8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F9C2C1C7-2F43-4522-B6FC-382D8D7FCCFE}"/>
              </a:ext>
            </a:extLst>
          </p:cNvPr>
          <p:cNvSpPr txBox="1"/>
          <p:nvPr/>
        </p:nvSpPr>
        <p:spPr>
          <a:xfrm>
            <a:off x="3375727" y="436477"/>
            <a:ext cx="4409373" cy="4708981"/>
          </a:xfrm>
          <a:prstGeom prst="rect">
            <a:avLst/>
          </a:prstGeom>
          <a:noFill/>
        </p:spPr>
        <p:txBody>
          <a:bodyPr wrap="square" rtlCol="0">
            <a:spAutoFit/>
          </a:bodyPr>
          <a:lstStyle/>
          <a:p>
            <a:pPr algn="r"/>
            <a:r>
              <a:rPr lang="en-US" sz="30000" b="1" dirty="0">
                <a:solidFill>
                  <a:schemeClr val="bg1">
                    <a:alpha val="31000"/>
                  </a:schemeClr>
                </a:solidFill>
                <a:latin typeface="Century Gothic" panose="020B0502020202020204" pitchFamily="34" charset="0"/>
              </a:rPr>
              <a:t>5</a:t>
            </a:r>
          </a:p>
        </p:txBody>
      </p:sp>
      <p:sp>
        <p:nvSpPr>
          <p:cNvPr id="6" name="Text Placeholder 30">
            <a:extLst>
              <a:ext uri="{FF2B5EF4-FFF2-40B4-BE49-F238E27FC236}">
                <a16:creationId xmlns:a16="http://schemas.microsoft.com/office/drawing/2014/main" id="{FC0709C6-01BA-49D5-A5D0-FAC345894C0D}"/>
              </a:ext>
            </a:extLst>
          </p:cNvPr>
          <p:cNvSpPr txBox="1">
            <a:spLocks/>
          </p:cNvSpPr>
          <p:nvPr/>
        </p:nvSpPr>
        <p:spPr>
          <a:xfrm>
            <a:off x="6989114" y="2255069"/>
            <a:ext cx="5239443" cy="769271"/>
          </a:xfrm>
          <a:prstGeom prst="rect">
            <a:avLst/>
          </a:prstGeom>
        </p:spPr>
        <p:txBody>
          <a:bodyPr/>
          <a:lstStyle>
            <a:lvl1pPr marL="0" indent="0" algn="l" defTabSz="914400" rtl="0" eaLnBrk="1" latinLnBrk="0" hangingPunct="1">
              <a:lnSpc>
                <a:spcPct val="90000"/>
              </a:lnSpc>
              <a:spcBef>
                <a:spcPts val="1000"/>
              </a:spcBef>
              <a:buFontTx/>
              <a:buNone/>
              <a:defRPr sz="3600" b="1" kern="1200">
                <a:solidFill>
                  <a:srgbClr val="30C5FF"/>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solidFill>
                  <a:schemeClr val="accent6">
                    <a:lumMod val="75000"/>
                  </a:schemeClr>
                </a:solidFill>
                <a:latin typeface="Segoe Script" panose="030B0504020000000003" pitchFamily="66" charset="0"/>
              </a:rPr>
              <a:t>Cancelling</a:t>
            </a:r>
          </a:p>
        </p:txBody>
      </p:sp>
      <p:cxnSp>
        <p:nvCxnSpPr>
          <p:cNvPr id="5" name="Straight Connector 4">
            <a:extLst>
              <a:ext uri="{FF2B5EF4-FFF2-40B4-BE49-F238E27FC236}">
                <a16:creationId xmlns:a16="http://schemas.microsoft.com/office/drawing/2014/main" id="{34EE26F3-85A0-4AA2-8A9D-3A47EC262819}"/>
              </a:ext>
            </a:extLst>
          </p:cNvPr>
          <p:cNvCxnSpPr>
            <a:cxnSpLocks/>
          </p:cNvCxnSpPr>
          <p:nvPr/>
        </p:nvCxnSpPr>
        <p:spPr>
          <a:xfrm>
            <a:off x="7154486" y="2790412"/>
            <a:ext cx="2314650" cy="0"/>
          </a:xfrm>
          <a:prstGeom prst="line">
            <a:avLst/>
          </a:prstGeom>
          <a:ln w="381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 name="Text Placeholder 30">
            <a:extLst>
              <a:ext uri="{FF2B5EF4-FFF2-40B4-BE49-F238E27FC236}">
                <a16:creationId xmlns:a16="http://schemas.microsoft.com/office/drawing/2014/main" id="{041C1D17-4734-4C44-A887-7B35F939EE91}"/>
              </a:ext>
            </a:extLst>
          </p:cNvPr>
          <p:cNvSpPr txBox="1">
            <a:spLocks/>
          </p:cNvSpPr>
          <p:nvPr/>
        </p:nvSpPr>
        <p:spPr>
          <a:xfrm>
            <a:off x="6995737" y="2857943"/>
            <a:ext cx="5239443" cy="969474"/>
          </a:xfrm>
          <a:prstGeom prst="rect">
            <a:avLst/>
          </a:prstGeom>
        </p:spPr>
        <p:txBody>
          <a:bodyPr/>
          <a:lstStyle>
            <a:lvl1pPr marL="0" indent="0" algn="l" defTabSz="914400" rtl="0" eaLnBrk="1" latinLnBrk="0" hangingPunct="1">
              <a:lnSpc>
                <a:spcPct val="90000"/>
              </a:lnSpc>
              <a:spcBef>
                <a:spcPts val="1000"/>
              </a:spcBef>
              <a:buFontTx/>
              <a:buNone/>
              <a:defRPr sz="4400" b="1" kern="1200">
                <a:solidFill>
                  <a:schemeClr val="bg1"/>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dirty="0"/>
              <a:t>SPECIAL CLAIMS</a:t>
            </a:r>
          </a:p>
        </p:txBody>
      </p:sp>
    </p:spTree>
    <p:extLst>
      <p:ext uri="{BB962C8B-B14F-4D97-AF65-F5344CB8AC3E}">
        <p14:creationId xmlns:p14="http://schemas.microsoft.com/office/powerpoint/2010/main" val="35793989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indoor, wall, screen&#10;&#10;Description automatically generated">
            <a:extLst>
              <a:ext uri="{FF2B5EF4-FFF2-40B4-BE49-F238E27FC236}">
                <a16:creationId xmlns:a16="http://schemas.microsoft.com/office/drawing/2014/main" id="{FCAAD6E5-BF2E-43B2-8EF0-F6162C0456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descr="Graphical user interface, application&#10;&#10;Description automatically generated">
            <a:extLst>
              <a:ext uri="{FF2B5EF4-FFF2-40B4-BE49-F238E27FC236}">
                <a16:creationId xmlns:a16="http://schemas.microsoft.com/office/drawing/2014/main" id="{2DD9ED9D-59AD-431F-B7BF-CDB808DCD0FD}"/>
              </a:ext>
            </a:extLst>
          </p:cNvPr>
          <p:cNvPicPr>
            <a:picLocks noChangeAspect="1"/>
          </p:cNvPicPr>
          <p:nvPr/>
        </p:nvPicPr>
        <p:blipFill rotWithShape="1">
          <a:blip r:embed="rId4">
            <a:extLst>
              <a:ext uri="{28A0092B-C50C-407E-A947-70E740481C1C}">
                <a14:useLocalDpi xmlns:a14="http://schemas.microsoft.com/office/drawing/2010/main" val="0"/>
              </a:ext>
            </a:extLst>
          </a:blip>
          <a:srcRect l="22271" t="6545" b="-9164"/>
          <a:stretch/>
        </p:blipFill>
        <p:spPr>
          <a:xfrm>
            <a:off x="3073401" y="431800"/>
            <a:ext cx="6908800" cy="4397424"/>
          </a:xfrm>
          <a:prstGeom prst="rect">
            <a:avLst/>
          </a:prstGeom>
        </p:spPr>
      </p:pic>
      <p:pic>
        <p:nvPicPr>
          <p:cNvPr id="13" name="Picture 12">
            <a:extLst>
              <a:ext uri="{FF2B5EF4-FFF2-40B4-BE49-F238E27FC236}">
                <a16:creationId xmlns:a16="http://schemas.microsoft.com/office/drawing/2014/main" id="{91E94875-5A53-466F-B383-E59501996403}"/>
              </a:ext>
            </a:extLst>
          </p:cNvPr>
          <p:cNvPicPr>
            <a:picLocks noChangeAspect="1"/>
          </p:cNvPicPr>
          <p:nvPr/>
        </p:nvPicPr>
        <p:blipFill rotWithShape="1">
          <a:blip r:embed="rId5">
            <a:extLst>
              <a:ext uri="{28A0092B-C50C-407E-A947-70E740481C1C}">
                <a14:useLocalDpi xmlns:a14="http://schemas.microsoft.com/office/drawing/2010/main" val="0"/>
              </a:ext>
            </a:extLst>
          </a:blip>
          <a:srcRect t="28287" b="-1"/>
          <a:stretch/>
        </p:blipFill>
        <p:spPr>
          <a:xfrm>
            <a:off x="4380737" y="3322707"/>
            <a:ext cx="2095223" cy="142443"/>
          </a:xfrm>
          <a:prstGeom prst="rect">
            <a:avLst/>
          </a:prstGeom>
        </p:spPr>
      </p:pic>
      <p:sp>
        <p:nvSpPr>
          <p:cNvPr id="14" name="Rectangle 13">
            <a:extLst>
              <a:ext uri="{FF2B5EF4-FFF2-40B4-BE49-F238E27FC236}">
                <a16:creationId xmlns:a16="http://schemas.microsoft.com/office/drawing/2014/main" id="{FF55C254-6707-40CF-B69C-495603D25268}"/>
              </a:ext>
            </a:extLst>
          </p:cNvPr>
          <p:cNvSpPr/>
          <p:nvPr/>
        </p:nvSpPr>
        <p:spPr>
          <a:xfrm>
            <a:off x="3379470" y="3171864"/>
            <a:ext cx="5384291" cy="30243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Graphical user interface, application&#10;&#10;Description automatically generated">
            <a:extLst>
              <a:ext uri="{FF2B5EF4-FFF2-40B4-BE49-F238E27FC236}">
                <a16:creationId xmlns:a16="http://schemas.microsoft.com/office/drawing/2014/main" id="{1B25C15C-64E4-4E53-BEE0-98BA5BF41C3A}"/>
              </a:ext>
            </a:extLst>
          </p:cNvPr>
          <p:cNvPicPr>
            <a:picLocks noChangeAspect="1"/>
          </p:cNvPicPr>
          <p:nvPr/>
        </p:nvPicPr>
        <p:blipFill rotWithShape="1">
          <a:blip r:embed="rId6">
            <a:extLst>
              <a:ext uri="{28A0092B-C50C-407E-A947-70E740481C1C}">
                <a14:useLocalDpi xmlns:a14="http://schemas.microsoft.com/office/drawing/2010/main" val="0"/>
              </a:ext>
            </a:extLst>
          </a:blip>
          <a:srcRect t="21453"/>
          <a:stretch/>
        </p:blipFill>
        <p:spPr>
          <a:xfrm>
            <a:off x="8944365" y="3429000"/>
            <a:ext cx="979160" cy="970457"/>
          </a:xfrm>
          <a:prstGeom prst="rect">
            <a:avLst/>
          </a:prstGeom>
        </p:spPr>
      </p:pic>
      <p:sp>
        <p:nvSpPr>
          <p:cNvPr id="18" name="Rectangle 17">
            <a:extLst>
              <a:ext uri="{FF2B5EF4-FFF2-40B4-BE49-F238E27FC236}">
                <a16:creationId xmlns:a16="http://schemas.microsoft.com/office/drawing/2014/main" id="{720A38D8-5366-45E8-9B44-6D0910E1BE12}"/>
              </a:ext>
            </a:extLst>
          </p:cNvPr>
          <p:cNvSpPr/>
          <p:nvPr/>
        </p:nvSpPr>
        <p:spPr>
          <a:xfrm>
            <a:off x="8985504" y="4172247"/>
            <a:ext cx="935733" cy="227209"/>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687E1C9-2DAC-43FD-9488-B608412C0BE3}"/>
              </a:ext>
            </a:extLst>
          </p:cNvPr>
          <p:cNvSpPr/>
          <p:nvPr/>
        </p:nvSpPr>
        <p:spPr>
          <a:xfrm>
            <a:off x="8985504" y="3171864"/>
            <a:ext cx="938021" cy="293286"/>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Graphical user interface, text, application, email&#10;&#10;Description automatically generated">
            <a:extLst>
              <a:ext uri="{FF2B5EF4-FFF2-40B4-BE49-F238E27FC236}">
                <a16:creationId xmlns:a16="http://schemas.microsoft.com/office/drawing/2014/main" id="{355F7E33-73B5-4285-BFCD-837FBDD61BD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40634" y="1071587"/>
            <a:ext cx="3870651" cy="3117850"/>
          </a:xfrm>
          <a:prstGeom prst="rect">
            <a:avLst/>
          </a:prstGeom>
          <a:ln>
            <a:noFill/>
          </a:ln>
          <a:effectLst>
            <a:outerShdw blurRad="190500" algn="tl" rotWithShape="0">
              <a:srgbClr val="000000">
                <a:alpha val="70000"/>
              </a:srgbClr>
            </a:outerShdw>
          </a:effectLst>
        </p:spPr>
      </p:pic>
      <p:sp>
        <p:nvSpPr>
          <p:cNvPr id="24" name="TextBox 23">
            <a:extLst>
              <a:ext uri="{FF2B5EF4-FFF2-40B4-BE49-F238E27FC236}">
                <a16:creationId xmlns:a16="http://schemas.microsoft.com/office/drawing/2014/main" id="{2964C8C4-7597-4B7E-B19F-F3B2169555F2}"/>
              </a:ext>
            </a:extLst>
          </p:cNvPr>
          <p:cNvSpPr txBox="1"/>
          <p:nvPr/>
        </p:nvSpPr>
        <p:spPr>
          <a:xfrm>
            <a:off x="4651197" y="2985545"/>
            <a:ext cx="2580640" cy="369332"/>
          </a:xfrm>
          <a:prstGeom prst="rect">
            <a:avLst/>
          </a:prstGeom>
          <a:noFill/>
        </p:spPr>
        <p:txBody>
          <a:bodyPr wrap="square" rtlCol="0">
            <a:spAutoFit/>
          </a:bodyPr>
          <a:lstStyle/>
          <a:p>
            <a:r>
              <a:rPr lang="en-US" sz="1200" dirty="0">
                <a:latin typeface="Century Gothic" panose="020B0502020202020204" pitchFamily="34" charset="0"/>
              </a:rPr>
              <a:t>This is a test</a:t>
            </a:r>
            <a:r>
              <a:rPr lang="en-US" dirty="0"/>
              <a:t>.</a:t>
            </a:r>
          </a:p>
        </p:txBody>
      </p:sp>
      <p:pic>
        <p:nvPicPr>
          <p:cNvPr id="26" name="Picture 25" descr="Graphical user interface, website&#10;&#10;Description automatically generated">
            <a:extLst>
              <a:ext uri="{FF2B5EF4-FFF2-40B4-BE49-F238E27FC236}">
                <a16:creationId xmlns:a16="http://schemas.microsoft.com/office/drawing/2014/main" id="{DC98B799-A59F-4960-8273-43C248B5033F}"/>
              </a:ext>
            </a:extLst>
          </p:cNvPr>
          <p:cNvPicPr>
            <a:picLocks noChangeAspect="1"/>
          </p:cNvPicPr>
          <p:nvPr/>
        </p:nvPicPr>
        <p:blipFill rotWithShape="1">
          <a:blip r:embed="rId8">
            <a:extLst>
              <a:ext uri="{28A0092B-C50C-407E-A947-70E740481C1C}">
                <a14:useLocalDpi xmlns:a14="http://schemas.microsoft.com/office/drawing/2010/main" val="0"/>
              </a:ext>
            </a:extLst>
          </a:blip>
          <a:srcRect t="15297"/>
          <a:stretch/>
        </p:blipFill>
        <p:spPr>
          <a:xfrm>
            <a:off x="4648218" y="2532077"/>
            <a:ext cx="3662662" cy="418543"/>
          </a:xfrm>
          <a:prstGeom prst="rect">
            <a:avLst/>
          </a:prstGeom>
        </p:spPr>
      </p:pic>
      <p:pic>
        <p:nvPicPr>
          <p:cNvPr id="28" name="Picture 27" descr="A picture containing text&#10;&#10;Description automatically generated">
            <a:extLst>
              <a:ext uri="{FF2B5EF4-FFF2-40B4-BE49-F238E27FC236}">
                <a16:creationId xmlns:a16="http://schemas.microsoft.com/office/drawing/2014/main" id="{A21399EC-522D-4199-947D-97653CEF6D7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26165" y="3794108"/>
            <a:ext cx="1229166" cy="341800"/>
          </a:xfrm>
          <a:prstGeom prst="rect">
            <a:avLst/>
          </a:prstGeom>
        </p:spPr>
      </p:pic>
      <p:pic>
        <p:nvPicPr>
          <p:cNvPr id="21" name="Graphic 20" descr="Cursor with solid fill">
            <a:extLst>
              <a:ext uri="{FF2B5EF4-FFF2-40B4-BE49-F238E27FC236}">
                <a16:creationId xmlns:a16="http://schemas.microsoft.com/office/drawing/2014/main" id="{1B1014D2-E6A8-4393-940E-FF6E414B09D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588826" y="1358115"/>
            <a:ext cx="315433" cy="315433"/>
          </a:xfrm>
          <a:prstGeom prst="rect">
            <a:avLst/>
          </a:prstGeom>
        </p:spPr>
      </p:pic>
      <p:grpSp>
        <p:nvGrpSpPr>
          <p:cNvPr id="29" name="Group 28">
            <a:extLst>
              <a:ext uri="{FF2B5EF4-FFF2-40B4-BE49-F238E27FC236}">
                <a16:creationId xmlns:a16="http://schemas.microsoft.com/office/drawing/2014/main" id="{42E2DFBC-CC97-4506-B7DA-581A86FFC060}"/>
              </a:ext>
            </a:extLst>
          </p:cNvPr>
          <p:cNvGrpSpPr/>
          <p:nvPr/>
        </p:nvGrpSpPr>
        <p:grpSpPr>
          <a:xfrm>
            <a:off x="-31859" y="230603"/>
            <a:ext cx="2788848" cy="1981893"/>
            <a:chOff x="-31859" y="230603"/>
            <a:chExt cx="2788848" cy="1981893"/>
          </a:xfrm>
        </p:grpSpPr>
        <p:grpSp>
          <p:nvGrpSpPr>
            <p:cNvPr id="30" name="Group 29">
              <a:extLst>
                <a:ext uri="{FF2B5EF4-FFF2-40B4-BE49-F238E27FC236}">
                  <a16:creationId xmlns:a16="http://schemas.microsoft.com/office/drawing/2014/main" id="{D3D80866-86A0-4C39-9439-24EBBAB4FF5A}"/>
                </a:ext>
              </a:extLst>
            </p:cNvPr>
            <p:cNvGrpSpPr/>
            <p:nvPr/>
          </p:nvGrpSpPr>
          <p:grpSpPr>
            <a:xfrm>
              <a:off x="338350" y="849301"/>
              <a:ext cx="2418639" cy="744499"/>
              <a:chOff x="429791" y="849301"/>
              <a:chExt cx="2418639" cy="744499"/>
            </a:xfrm>
          </p:grpSpPr>
          <p:sp>
            <p:nvSpPr>
              <p:cNvPr id="32" name="Rectangle: Rounded Corners 31">
                <a:extLst>
                  <a:ext uri="{FF2B5EF4-FFF2-40B4-BE49-F238E27FC236}">
                    <a16:creationId xmlns:a16="http://schemas.microsoft.com/office/drawing/2014/main" id="{0D57DD07-2946-45EE-BA70-343AE82CF5FD}"/>
                  </a:ext>
                </a:extLst>
              </p:cNvPr>
              <p:cNvSpPr/>
              <p:nvPr/>
            </p:nvSpPr>
            <p:spPr>
              <a:xfrm>
                <a:off x="429791" y="849301"/>
                <a:ext cx="2200589" cy="744499"/>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0F881DFD-3A81-4A95-938F-6ACBE5A1DFFA}"/>
                  </a:ext>
                </a:extLst>
              </p:cNvPr>
              <p:cNvSpPr txBox="1"/>
              <p:nvPr/>
            </p:nvSpPr>
            <p:spPr>
              <a:xfrm>
                <a:off x="1254259" y="922554"/>
                <a:ext cx="1406601" cy="369332"/>
              </a:xfrm>
              <a:prstGeom prst="rect">
                <a:avLst/>
              </a:prstGeom>
              <a:noFill/>
            </p:spPr>
            <p:txBody>
              <a:bodyPr wrap="square" rtlCol="0">
                <a:spAutoFit/>
              </a:bodyPr>
              <a:lstStyle/>
              <a:p>
                <a:pPr algn="ctr"/>
                <a:r>
                  <a:rPr lang="en-US" sz="1800" b="1"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VALERIE</a:t>
                </a:r>
                <a:r>
                  <a:rPr lang="en-US" dirty="0">
                    <a:solidFill>
                      <a:schemeClr val="bg1">
                        <a:lumMod val="95000"/>
                      </a:schemeClr>
                    </a:solidFill>
                    <a:latin typeface="Century Gothic" panose="020B0502020202020204" pitchFamily="34" charset="0"/>
                  </a:rPr>
                  <a:t> </a:t>
                </a:r>
              </a:p>
            </p:txBody>
          </p:sp>
          <p:sp>
            <p:nvSpPr>
              <p:cNvPr id="34" name="TextBox 33">
                <a:extLst>
                  <a:ext uri="{FF2B5EF4-FFF2-40B4-BE49-F238E27FC236}">
                    <a16:creationId xmlns:a16="http://schemas.microsoft.com/office/drawing/2014/main" id="{D8C15BC3-E1D1-46AF-A7B3-76F3D39574DC}"/>
                  </a:ext>
                </a:extLst>
              </p:cNvPr>
              <p:cNvSpPr txBox="1"/>
              <p:nvPr/>
            </p:nvSpPr>
            <p:spPr>
              <a:xfrm>
                <a:off x="1012037" y="1271790"/>
                <a:ext cx="1836393" cy="269304"/>
              </a:xfrm>
              <a:prstGeom prst="rect">
                <a:avLst/>
              </a:prstGeom>
              <a:noFill/>
            </p:spPr>
            <p:txBody>
              <a:bodyPr wrap="square" rtlCol="0">
                <a:spAutoFit/>
              </a:bodyPr>
              <a:lstStyle/>
              <a:p>
                <a:pPr algn="ctr"/>
                <a:r>
                  <a:rPr lang="en-US" sz="1150" b="1" dirty="0">
                    <a:solidFill>
                      <a:schemeClr val="bg1">
                        <a:lumMod val="95000"/>
                      </a:schemeClr>
                    </a:solidFill>
                    <a:latin typeface="Segoe Print" panose="02000600000000000000" pitchFamily="2" charset="0"/>
                  </a:rPr>
                  <a:t>“Manager”</a:t>
                </a:r>
                <a:r>
                  <a:rPr lang="en-US" sz="1150" dirty="0">
                    <a:solidFill>
                      <a:schemeClr val="bg1">
                        <a:lumMod val="95000"/>
                      </a:schemeClr>
                    </a:solidFill>
                    <a:latin typeface="Segoe Print" panose="02000600000000000000" pitchFamily="2" charset="0"/>
                  </a:rPr>
                  <a:t> </a:t>
                </a:r>
              </a:p>
            </p:txBody>
          </p:sp>
        </p:grpSp>
        <p:pic>
          <p:nvPicPr>
            <p:cNvPr id="31" name="Picture 30" descr="A person smiling for the camera&#10;&#10;Description automatically generated with low confidence">
              <a:extLst>
                <a:ext uri="{FF2B5EF4-FFF2-40B4-BE49-F238E27FC236}">
                  <a16:creationId xmlns:a16="http://schemas.microsoft.com/office/drawing/2014/main" id="{52C140A9-9557-446B-868E-84949D89369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31859" y="230603"/>
              <a:ext cx="1531463" cy="1981893"/>
            </a:xfrm>
            <a:prstGeom prst="rect">
              <a:avLst/>
            </a:prstGeom>
          </p:spPr>
        </p:pic>
      </p:grpSp>
    </p:spTree>
    <p:extLst>
      <p:ext uri="{BB962C8B-B14F-4D97-AF65-F5344CB8AC3E}">
        <p14:creationId xmlns:p14="http://schemas.microsoft.com/office/powerpoint/2010/main" val="1178141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heel(1)">
                                      <p:cBhvr>
                                        <p:cTn id="10" dur="2000"/>
                                        <p:tgtEl>
                                          <p:spTgt spid="15"/>
                                        </p:tgtEl>
                                      </p:cBhvr>
                                    </p:animEffect>
                                  </p:childTnLst>
                                </p:cTn>
                              </p:par>
                            </p:childTnLst>
                          </p:cTn>
                        </p:par>
                        <p:par>
                          <p:cTn id="11" fill="hold">
                            <p:stCondLst>
                              <p:cond delay="2000"/>
                            </p:stCondLst>
                            <p:childTnLst>
                              <p:par>
                                <p:cTn id="12" presetID="22" presetClass="entr" presetSubtype="1"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up)">
                                      <p:cBhvr>
                                        <p:cTn id="14" dur="500"/>
                                        <p:tgtEl>
                                          <p:spTgt spid="17"/>
                                        </p:tgtEl>
                                      </p:cBhvr>
                                    </p:animEffect>
                                  </p:childTnLst>
                                </p:cTn>
                              </p:par>
                            </p:childTnLst>
                          </p:cTn>
                        </p:par>
                        <p:par>
                          <p:cTn id="15" fill="hold">
                            <p:stCondLst>
                              <p:cond delay="2500"/>
                            </p:stCondLst>
                            <p:childTnLst>
                              <p:par>
                                <p:cTn id="16" presetID="21" presetClass="entr" presetSubtype="1" fill="hold" grpId="0"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heel(1)">
                                      <p:cBhvr>
                                        <p:cTn id="18" dur="20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4.16667E-6 -4.81481E-6 L 0.32956 0.40556 " pathEditMode="relative" rAng="0" ptsTypes="AA">
                                      <p:cBhvr>
                                        <p:cTn id="22" dur="2000" fill="hold"/>
                                        <p:tgtEl>
                                          <p:spTgt spid="21"/>
                                        </p:tgtEl>
                                        <p:attrNameLst>
                                          <p:attrName>ppt_x</p:attrName>
                                          <p:attrName>ppt_y</p:attrName>
                                        </p:attrNameLst>
                                      </p:cBhvr>
                                      <p:rCtr x="16471" y="20278"/>
                                    </p:animMotion>
                                  </p:childTnLst>
                                </p:cTn>
                              </p:par>
                            </p:childTnLst>
                          </p:cTn>
                        </p:par>
                        <p:par>
                          <p:cTn id="23" fill="hold">
                            <p:stCondLst>
                              <p:cond delay="2000"/>
                            </p:stCondLst>
                            <p:childTnLst>
                              <p:par>
                                <p:cTn id="24" presetID="26" presetClass="emph" presetSubtype="0" fill="hold" nodeType="afterEffect">
                                  <p:stCondLst>
                                    <p:cond delay="0"/>
                                  </p:stCondLst>
                                  <p:childTnLst>
                                    <p:animEffect transition="out" filter="fade">
                                      <p:cBhvr>
                                        <p:cTn id="25" dur="500" tmFilter="0, 0; .2, .5; .8, .5; 1, 0"/>
                                        <p:tgtEl>
                                          <p:spTgt spid="21"/>
                                        </p:tgtEl>
                                      </p:cBhvr>
                                    </p:animEffect>
                                    <p:animScale>
                                      <p:cBhvr>
                                        <p:cTn id="26" dur="250" autoRev="1" fill="hold"/>
                                        <p:tgtEl>
                                          <p:spTgt spid="21"/>
                                        </p:tgtEl>
                                      </p:cBhvr>
                                      <p:by x="105000" y="105000"/>
                                    </p:animScale>
                                  </p:childTnLst>
                                </p:cTn>
                              </p:par>
                            </p:childTnLst>
                          </p:cTn>
                        </p:par>
                        <p:par>
                          <p:cTn id="27" fill="hold">
                            <p:stCondLst>
                              <p:cond delay="2500"/>
                            </p:stCondLst>
                            <p:childTnLst>
                              <p:par>
                                <p:cTn id="28" presetID="53" presetClass="entr" presetSubtype="16" fill="hold"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fltVal val="0"/>
                                          </p:val>
                                        </p:tav>
                                        <p:tav tm="100000">
                                          <p:val>
                                            <p:strVal val="#ppt_w"/>
                                          </p:val>
                                        </p:tav>
                                      </p:tavLst>
                                    </p:anim>
                                    <p:anim calcmode="lin" valueType="num">
                                      <p:cBhvr>
                                        <p:cTn id="31" dur="500" fill="hold"/>
                                        <p:tgtEl>
                                          <p:spTgt spid="23"/>
                                        </p:tgtEl>
                                        <p:attrNameLst>
                                          <p:attrName>ppt_h</p:attrName>
                                        </p:attrNameLst>
                                      </p:cBhvr>
                                      <p:tavLst>
                                        <p:tav tm="0">
                                          <p:val>
                                            <p:fltVal val="0"/>
                                          </p:val>
                                        </p:tav>
                                        <p:tav tm="100000">
                                          <p:val>
                                            <p:strVal val="#ppt_h"/>
                                          </p:val>
                                        </p:tav>
                                      </p:tavLst>
                                    </p:anim>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path" presetSubtype="0" accel="50000" decel="50000" fill="hold" nodeType="clickEffect">
                                  <p:stCondLst>
                                    <p:cond delay="0"/>
                                  </p:stCondLst>
                                  <p:childTnLst>
                                    <p:animMotion origin="layout" path="M 0.32956 0.40556 L 0.20534 0.13727 " pathEditMode="relative" rAng="0" ptsTypes="AA">
                                      <p:cBhvr>
                                        <p:cTn id="36" dur="2000" fill="hold"/>
                                        <p:tgtEl>
                                          <p:spTgt spid="21"/>
                                        </p:tgtEl>
                                        <p:attrNameLst>
                                          <p:attrName>ppt_x</p:attrName>
                                          <p:attrName>ppt_y</p:attrName>
                                        </p:attrNameLst>
                                      </p:cBhvr>
                                      <p:rCtr x="-6211" y="-13565"/>
                                    </p:animMotion>
                                  </p:childTnLst>
                                </p:cTn>
                              </p:par>
                            </p:childTnLst>
                          </p:cTn>
                        </p:par>
                        <p:par>
                          <p:cTn id="37" fill="hold">
                            <p:stCondLst>
                              <p:cond delay="2000"/>
                            </p:stCondLst>
                            <p:childTnLst>
                              <p:par>
                                <p:cTn id="38" presetID="26" presetClass="emph" presetSubtype="0" fill="hold" nodeType="afterEffect">
                                  <p:stCondLst>
                                    <p:cond delay="0"/>
                                  </p:stCondLst>
                                  <p:childTnLst>
                                    <p:animEffect transition="out" filter="fade">
                                      <p:cBhvr>
                                        <p:cTn id="39" dur="500" tmFilter="0, 0; .2, .5; .8, .5; 1, 0"/>
                                        <p:tgtEl>
                                          <p:spTgt spid="21"/>
                                        </p:tgtEl>
                                      </p:cBhvr>
                                    </p:animEffect>
                                    <p:animScale>
                                      <p:cBhvr>
                                        <p:cTn id="40" dur="250" autoRev="1" fill="hold"/>
                                        <p:tgtEl>
                                          <p:spTgt spid="21"/>
                                        </p:tgtEl>
                                      </p:cBhvr>
                                      <p:by x="105000" y="105000"/>
                                    </p:animScale>
                                  </p:childTnLst>
                                </p:cTn>
                              </p:par>
                            </p:childTnLst>
                          </p:cTn>
                        </p:par>
                        <p:par>
                          <p:cTn id="41" fill="hold">
                            <p:stCondLst>
                              <p:cond delay="2500"/>
                            </p:stCondLst>
                            <p:childTnLst>
                              <p:par>
                                <p:cTn id="42" presetID="22" presetClass="entr" presetSubtype="1" fill="hold" nodeType="after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wipe(up)">
                                      <p:cBhvr>
                                        <p:cTn id="44" dur="50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path" presetSubtype="0" accel="50000" decel="50000" fill="hold" nodeType="clickEffect">
                                  <p:stCondLst>
                                    <p:cond delay="0"/>
                                  </p:stCondLst>
                                  <p:childTnLst>
                                    <p:animMotion origin="layout" path="M 0.20534 0.13727 L 0.0849 0.19838 " pathEditMode="relative" rAng="0" ptsTypes="AA">
                                      <p:cBhvr>
                                        <p:cTn id="48" dur="2000" fill="hold"/>
                                        <p:tgtEl>
                                          <p:spTgt spid="21"/>
                                        </p:tgtEl>
                                        <p:attrNameLst>
                                          <p:attrName>ppt_x</p:attrName>
                                          <p:attrName>ppt_y</p:attrName>
                                        </p:attrNameLst>
                                      </p:cBhvr>
                                      <p:rCtr x="-6029" y="3056"/>
                                    </p:animMotion>
                                  </p:childTnLst>
                                </p:cTn>
                              </p:par>
                            </p:childTnLst>
                          </p:cTn>
                        </p:par>
                        <p:par>
                          <p:cTn id="49" fill="hold">
                            <p:stCondLst>
                              <p:cond delay="2000"/>
                            </p:stCondLst>
                            <p:childTnLst>
                              <p:par>
                                <p:cTn id="50" presetID="26" presetClass="emph" presetSubtype="0" fill="hold" nodeType="afterEffect">
                                  <p:stCondLst>
                                    <p:cond delay="0"/>
                                  </p:stCondLst>
                                  <p:childTnLst>
                                    <p:animEffect transition="out" filter="fade">
                                      <p:cBhvr>
                                        <p:cTn id="51" dur="500" tmFilter="0, 0; .2, .5; .8, .5; 1, 0"/>
                                        <p:tgtEl>
                                          <p:spTgt spid="21"/>
                                        </p:tgtEl>
                                      </p:cBhvr>
                                    </p:animEffect>
                                    <p:animScale>
                                      <p:cBhvr>
                                        <p:cTn id="52" dur="250" autoRev="1" fill="hold"/>
                                        <p:tgtEl>
                                          <p:spTgt spid="21"/>
                                        </p:tgtEl>
                                      </p:cBhvr>
                                      <p:by x="105000" y="105000"/>
                                    </p:animScale>
                                  </p:childTnLst>
                                </p:cTn>
                              </p:par>
                            </p:childTnLst>
                          </p:cTn>
                        </p:par>
                        <p:par>
                          <p:cTn id="53" fill="hold">
                            <p:stCondLst>
                              <p:cond delay="2500"/>
                            </p:stCondLst>
                            <p:childTnLst>
                              <p:par>
                                <p:cTn id="54" presetID="1" presetClass="exit" presetSubtype="0" fill="hold" nodeType="afterEffect">
                                  <p:stCondLst>
                                    <p:cond delay="0"/>
                                  </p:stCondLst>
                                  <p:childTnLst>
                                    <p:set>
                                      <p:cBhvr>
                                        <p:cTn id="55" dur="1" fill="hold">
                                          <p:stCondLst>
                                            <p:cond delay="0"/>
                                          </p:stCondLst>
                                        </p:cTn>
                                        <p:tgtEl>
                                          <p:spTgt spid="26"/>
                                        </p:tgtEl>
                                        <p:attrNameLst>
                                          <p:attrName>style.visibility</p:attrName>
                                        </p:attrNameLst>
                                      </p:cBhvr>
                                      <p:to>
                                        <p:strVal val="hidden"/>
                                      </p:to>
                                    </p:set>
                                  </p:childTnLst>
                                </p:cTn>
                              </p:par>
                            </p:childTnLst>
                          </p:cTn>
                        </p:par>
                        <p:par>
                          <p:cTn id="56" fill="hold">
                            <p:stCondLst>
                              <p:cond delay="2500"/>
                            </p:stCondLst>
                            <p:childTnLst>
                              <p:par>
                                <p:cTn id="57" presetID="22" presetClass="entr" presetSubtype="8" fill="hold" grpId="0" nodeType="after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wipe(left)">
                                      <p:cBhvr>
                                        <p:cTn id="59" dur="500"/>
                                        <p:tgtEl>
                                          <p:spTgt spid="24"/>
                                        </p:tgtEl>
                                      </p:cBhvr>
                                    </p:animEffect>
                                  </p:childTnLst>
                                </p:cTn>
                              </p:par>
                            </p:childTnLst>
                          </p:cTn>
                        </p:par>
                        <p:par>
                          <p:cTn id="60" fill="hold">
                            <p:stCondLst>
                              <p:cond delay="3000"/>
                            </p:stCondLst>
                            <p:childTnLst>
                              <p:par>
                                <p:cTn id="61" presetID="1" presetClass="entr" presetSubtype="0" fill="hold" nodeType="afterEffect">
                                  <p:stCondLst>
                                    <p:cond delay="0"/>
                                  </p:stCondLst>
                                  <p:childTnLst>
                                    <p:set>
                                      <p:cBhvr>
                                        <p:cTn id="62" dur="1" fill="hold">
                                          <p:stCondLst>
                                            <p:cond delay="0"/>
                                          </p:stCondLst>
                                        </p:cTn>
                                        <p:tgtEl>
                                          <p:spTgt spid="28"/>
                                        </p:tgtEl>
                                        <p:attrNameLst>
                                          <p:attrName>style.visibility</p:attrName>
                                        </p:attrNameLst>
                                      </p:cBhvr>
                                      <p:to>
                                        <p:strVal val="visible"/>
                                      </p:to>
                                    </p:set>
                                  </p:childTnLst>
                                </p:cTn>
                              </p:par>
                            </p:childTnLst>
                          </p:cTn>
                        </p:par>
                        <p:par>
                          <p:cTn id="63" fill="hold">
                            <p:stCondLst>
                              <p:cond delay="3000"/>
                            </p:stCondLst>
                            <p:childTnLst>
                              <p:par>
                                <p:cTn id="64" presetID="42" presetClass="path" presetSubtype="0" accel="50000" decel="50000" fill="hold" nodeType="afterEffect">
                                  <p:stCondLst>
                                    <p:cond delay="0"/>
                                  </p:stCondLst>
                                  <p:childTnLst>
                                    <p:animMotion origin="layout" path="M 0.0849 0.19838 L 0.19271 0.34862 " pathEditMode="relative" rAng="0" ptsTypes="AA">
                                      <p:cBhvr>
                                        <p:cTn id="65" dur="2000" fill="hold"/>
                                        <p:tgtEl>
                                          <p:spTgt spid="21"/>
                                        </p:tgtEl>
                                        <p:attrNameLst>
                                          <p:attrName>ppt_x</p:attrName>
                                          <p:attrName>ppt_y</p:attrName>
                                        </p:attrNameLst>
                                      </p:cBhvr>
                                      <p:rCtr x="5391" y="7500"/>
                                    </p:animMotion>
                                  </p:childTnLst>
                                </p:cTn>
                              </p:par>
                            </p:childTnLst>
                          </p:cTn>
                        </p:par>
                        <p:par>
                          <p:cTn id="66" fill="hold">
                            <p:stCondLst>
                              <p:cond delay="5000"/>
                            </p:stCondLst>
                            <p:childTnLst>
                              <p:par>
                                <p:cTn id="67" presetID="26" presetClass="emph" presetSubtype="0" fill="hold" nodeType="afterEffect">
                                  <p:stCondLst>
                                    <p:cond delay="0"/>
                                  </p:stCondLst>
                                  <p:childTnLst>
                                    <p:animEffect transition="out" filter="fade">
                                      <p:cBhvr>
                                        <p:cTn id="68" dur="500" tmFilter="0, 0; .2, .5; .8, .5; 1, 0"/>
                                        <p:tgtEl>
                                          <p:spTgt spid="21"/>
                                        </p:tgtEl>
                                      </p:cBhvr>
                                    </p:animEffect>
                                    <p:animScale>
                                      <p:cBhvr>
                                        <p:cTn id="69" dur="250" autoRev="1" fill="hold"/>
                                        <p:tgtEl>
                                          <p:spTgt spid="2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P spid="15" grpId="0" animBg="1"/>
      <p:bldP spid="2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indoor, wall, screen&#10;&#10;Description automatically generated">
            <a:extLst>
              <a:ext uri="{FF2B5EF4-FFF2-40B4-BE49-F238E27FC236}">
                <a16:creationId xmlns:a16="http://schemas.microsoft.com/office/drawing/2014/main" id="{918E15E1-8B9C-450C-92BD-9ECE574CCA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Graphical user interface&#10;&#10;Description automatically generated">
            <a:extLst>
              <a:ext uri="{FF2B5EF4-FFF2-40B4-BE49-F238E27FC236}">
                <a16:creationId xmlns:a16="http://schemas.microsoft.com/office/drawing/2014/main" id="{7BACEE39-C1F3-4998-B3C4-DD50288189B2}"/>
              </a:ext>
            </a:extLst>
          </p:cNvPr>
          <p:cNvPicPr>
            <a:picLocks noChangeAspect="1"/>
          </p:cNvPicPr>
          <p:nvPr/>
        </p:nvPicPr>
        <p:blipFill rotWithShape="1">
          <a:blip r:embed="rId4">
            <a:extLst>
              <a:ext uri="{28A0092B-C50C-407E-A947-70E740481C1C}">
                <a14:useLocalDpi xmlns:a14="http://schemas.microsoft.com/office/drawing/2010/main" val="0"/>
              </a:ext>
            </a:extLst>
          </a:blip>
          <a:srcRect l="2050" t="2034" r="21630" b="261"/>
          <a:stretch/>
        </p:blipFill>
        <p:spPr>
          <a:xfrm>
            <a:off x="3080657" y="402771"/>
            <a:ext cx="6890658" cy="4060372"/>
          </a:xfrm>
          <a:prstGeom prst="rect">
            <a:avLst/>
          </a:prstGeom>
        </p:spPr>
      </p:pic>
      <p:sp>
        <p:nvSpPr>
          <p:cNvPr id="5" name="Rectangle 4">
            <a:extLst>
              <a:ext uri="{FF2B5EF4-FFF2-40B4-BE49-F238E27FC236}">
                <a16:creationId xmlns:a16="http://schemas.microsoft.com/office/drawing/2014/main" id="{6A46B2B2-36D6-4BE1-9916-3D46494B7ABF}"/>
              </a:ext>
            </a:extLst>
          </p:cNvPr>
          <p:cNvSpPr/>
          <p:nvPr/>
        </p:nvSpPr>
        <p:spPr>
          <a:xfrm>
            <a:off x="3624943" y="2997693"/>
            <a:ext cx="2732314" cy="202707"/>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Cursor with solid fill">
            <a:extLst>
              <a:ext uri="{FF2B5EF4-FFF2-40B4-BE49-F238E27FC236}">
                <a16:creationId xmlns:a16="http://schemas.microsoft.com/office/drawing/2014/main" id="{B5C13154-402E-4FC8-95F6-153E8F00B79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17198" y="3042683"/>
            <a:ext cx="315433" cy="315433"/>
          </a:xfrm>
          <a:prstGeom prst="rect">
            <a:avLst/>
          </a:prstGeom>
        </p:spPr>
      </p:pic>
      <p:pic>
        <p:nvPicPr>
          <p:cNvPr id="9" name="Picture 8" descr="Graphical user interface, application, Teams&#10;&#10;Description automatically generated">
            <a:extLst>
              <a:ext uri="{FF2B5EF4-FFF2-40B4-BE49-F238E27FC236}">
                <a16:creationId xmlns:a16="http://schemas.microsoft.com/office/drawing/2014/main" id="{04CC45ED-6B33-4E64-8FC3-274518FC4EF4}"/>
              </a:ext>
            </a:extLst>
          </p:cNvPr>
          <p:cNvPicPr>
            <a:picLocks noChangeAspect="1"/>
          </p:cNvPicPr>
          <p:nvPr/>
        </p:nvPicPr>
        <p:blipFill rotWithShape="1">
          <a:blip r:embed="rId7">
            <a:extLst>
              <a:ext uri="{28A0092B-C50C-407E-A947-70E740481C1C}">
                <a14:useLocalDpi xmlns:a14="http://schemas.microsoft.com/office/drawing/2010/main" val="0"/>
              </a:ext>
            </a:extLst>
          </a:blip>
          <a:srcRect l="1977" t="1948" r="22123" b="5423"/>
          <a:stretch/>
        </p:blipFill>
        <p:spPr>
          <a:xfrm>
            <a:off x="3080657" y="402767"/>
            <a:ext cx="6890658" cy="4060373"/>
          </a:xfrm>
          <a:prstGeom prst="rect">
            <a:avLst/>
          </a:prstGeom>
        </p:spPr>
      </p:pic>
    </p:spTree>
    <p:extLst>
      <p:ext uri="{BB962C8B-B14F-4D97-AF65-F5344CB8AC3E}">
        <p14:creationId xmlns:p14="http://schemas.microsoft.com/office/powerpoint/2010/main" val="2786351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4.16667E-6 3.33333E-6 L -0.33047 -0.01436 " pathEditMode="relative" rAng="0" ptsTypes="AA">
                                      <p:cBhvr>
                                        <p:cTn id="11" dur="2000" fill="hold"/>
                                        <p:tgtEl>
                                          <p:spTgt spid="7"/>
                                        </p:tgtEl>
                                        <p:attrNameLst>
                                          <p:attrName>ppt_x</p:attrName>
                                          <p:attrName>ppt_y</p:attrName>
                                        </p:attrNameLst>
                                      </p:cBhvr>
                                      <p:rCtr x="-16523" y="-718"/>
                                    </p:animMotion>
                                  </p:childTnLst>
                                </p:cTn>
                              </p:par>
                            </p:childTnLst>
                          </p:cTn>
                        </p:par>
                        <p:par>
                          <p:cTn id="12" fill="hold">
                            <p:stCondLst>
                              <p:cond delay="2000"/>
                            </p:stCondLst>
                            <p:childTnLst>
                              <p:par>
                                <p:cTn id="13" presetID="26" presetClass="emph" presetSubtype="0" fill="hold" nodeType="afterEffect">
                                  <p:stCondLst>
                                    <p:cond delay="0"/>
                                  </p:stCondLst>
                                  <p:childTnLst>
                                    <p:animEffect transition="out" filter="fade">
                                      <p:cBhvr>
                                        <p:cTn id="14" dur="500" tmFilter="0, 0; .2, .5; .8, .5; 1, 0"/>
                                        <p:tgtEl>
                                          <p:spTgt spid="7"/>
                                        </p:tgtEl>
                                      </p:cBhvr>
                                    </p:animEffect>
                                    <p:animScale>
                                      <p:cBhvr>
                                        <p:cTn id="15" dur="250" autoRev="1" fill="hold"/>
                                        <p:tgtEl>
                                          <p:spTgt spid="7"/>
                                        </p:tgtEl>
                                      </p:cBhvr>
                                      <p:by x="105000" y="105000"/>
                                    </p:animScale>
                                  </p:childTnLst>
                                </p:cTn>
                              </p:par>
                            </p:childTnLst>
                          </p:cTn>
                        </p:par>
                        <p:par>
                          <p:cTn id="16" fill="hold">
                            <p:stCondLst>
                              <p:cond delay="2500"/>
                            </p:stCondLst>
                            <p:childTnLst>
                              <p:par>
                                <p:cTn id="17" presetID="53" presetClass="entr" presetSubtype="16"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indoor, wall, screen&#10;&#10;Description automatically generated">
            <a:extLst>
              <a:ext uri="{FF2B5EF4-FFF2-40B4-BE49-F238E27FC236}">
                <a16:creationId xmlns:a16="http://schemas.microsoft.com/office/drawing/2014/main" id="{576AA3AF-18B1-4AB3-9882-B526CE0A66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descr="Graphical user interface, text, application&#10;&#10;Description automatically generated">
            <a:extLst>
              <a:ext uri="{FF2B5EF4-FFF2-40B4-BE49-F238E27FC236}">
                <a16:creationId xmlns:a16="http://schemas.microsoft.com/office/drawing/2014/main" id="{242FEA7F-E2EC-443E-BFAE-078BEB3F76AC}"/>
              </a:ext>
            </a:extLst>
          </p:cNvPr>
          <p:cNvPicPr>
            <a:picLocks noChangeAspect="1"/>
          </p:cNvPicPr>
          <p:nvPr/>
        </p:nvPicPr>
        <p:blipFill rotWithShape="1">
          <a:blip r:embed="rId4">
            <a:extLst>
              <a:ext uri="{28A0092B-C50C-407E-A947-70E740481C1C}">
                <a14:useLocalDpi xmlns:a14="http://schemas.microsoft.com/office/drawing/2010/main" val="0"/>
              </a:ext>
            </a:extLst>
          </a:blip>
          <a:srcRect l="13748" t="-815" r="3968"/>
          <a:stretch/>
        </p:blipFill>
        <p:spPr>
          <a:xfrm>
            <a:off x="3080657" y="381000"/>
            <a:ext cx="6868886" cy="4027714"/>
          </a:xfrm>
          <a:prstGeom prst="rect">
            <a:avLst/>
          </a:prstGeom>
        </p:spPr>
      </p:pic>
      <p:sp>
        <p:nvSpPr>
          <p:cNvPr id="7" name="Rectangle 6">
            <a:extLst>
              <a:ext uri="{FF2B5EF4-FFF2-40B4-BE49-F238E27FC236}">
                <a16:creationId xmlns:a16="http://schemas.microsoft.com/office/drawing/2014/main" id="{198C5406-8670-4AB3-AF89-6B6427AF2A6B}"/>
              </a:ext>
            </a:extLst>
          </p:cNvPr>
          <p:cNvSpPr/>
          <p:nvPr/>
        </p:nvSpPr>
        <p:spPr>
          <a:xfrm>
            <a:off x="6797475" y="2920389"/>
            <a:ext cx="3152068" cy="160267"/>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Graphical user interface, application&#10;&#10;Description automatically generated">
            <a:extLst>
              <a:ext uri="{FF2B5EF4-FFF2-40B4-BE49-F238E27FC236}">
                <a16:creationId xmlns:a16="http://schemas.microsoft.com/office/drawing/2014/main" id="{1CD399E8-B6D0-4E40-8F00-C967FFD2E0AA}"/>
              </a:ext>
            </a:extLst>
          </p:cNvPr>
          <p:cNvPicPr>
            <a:picLocks noChangeAspect="1"/>
          </p:cNvPicPr>
          <p:nvPr/>
        </p:nvPicPr>
        <p:blipFill rotWithShape="1">
          <a:blip r:embed="rId5">
            <a:extLst>
              <a:ext uri="{28A0092B-C50C-407E-A947-70E740481C1C}">
                <a14:useLocalDpi xmlns:a14="http://schemas.microsoft.com/office/drawing/2010/main" val="0"/>
              </a:ext>
            </a:extLst>
          </a:blip>
          <a:srcRect l="13659" t="-541" r="5313"/>
          <a:stretch/>
        </p:blipFill>
        <p:spPr>
          <a:xfrm>
            <a:off x="3091543" y="370115"/>
            <a:ext cx="6868886" cy="4049483"/>
          </a:xfrm>
          <a:prstGeom prst="rect">
            <a:avLst/>
          </a:prstGeom>
        </p:spPr>
      </p:pic>
      <p:sp>
        <p:nvSpPr>
          <p:cNvPr id="11" name="Rectangle 10">
            <a:extLst>
              <a:ext uri="{FF2B5EF4-FFF2-40B4-BE49-F238E27FC236}">
                <a16:creationId xmlns:a16="http://schemas.microsoft.com/office/drawing/2014/main" id="{9F89B0E8-4585-4EAB-A232-6038880B68C1}"/>
              </a:ext>
            </a:extLst>
          </p:cNvPr>
          <p:cNvSpPr/>
          <p:nvPr/>
        </p:nvSpPr>
        <p:spPr>
          <a:xfrm>
            <a:off x="6857999" y="2416626"/>
            <a:ext cx="3069772" cy="160267"/>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Graphical user interface, text&#10;&#10;Description automatically generated">
            <a:extLst>
              <a:ext uri="{FF2B5EF4-FFF2-40B4-BE49-F238E27FC236}">
                <a16:creationId xmlns:a16="http://schemas.microsoft.com/office/drawing/2014/main" id="{C508B8F1-34C2-4A4F-BBB4-193FCC136B2E}"/>
              </a:ext>
            </a:extLst>
          </p:cNvPr>
          <p:cNvPicPr>
            <a:picLocks noChangeAspect="1"/>
          </p:cNvPicPr>
          <p:nvPr/>
        </p:nvPicPr>
        <p:blipFill rotWithShape="1">
          <a:blip r:embed="rId6">
            <a:extLst>
              <a:ext uri="{28A0092B-C50C-407E-A947-70E740481C1C}">
                <a14:useLocalDpi xmlns:a14="http://schemas.microsoft.com/office/drawing/2010/main" val="0"/>
              </a:ext>
            </a:extLst>
          </a:blip>
          <a:srcRect l="15420" t="-254" r="8337" b="5571"/>
          <a:stretch/>
        </p:blipFill>
        <p:spPr>
          <a:xfrm>
            <a:off x="3026228" y="413654"/>
            <a:ext cx="6955973" cy="4049483"/>
          </a:xfrm>
          <a:prstGeom prst="rect">
            <a:avLst/>
          </a:prstGeom>
        </p:spPr>
      </p:pic>
      <p:sp>
        <p:nvSpPr>
          <p:cNvPr id="14" name="Rectangle 13">
            <a:extLst>
              <a:ext uri="{FF2B5EF4-FFF2-40B4-BE49-F238E27FC236}">
                <a16:creationId xmlns:a16="http://schemas.microsoft.com/office/drawing/2014/main" id="{CB9B7329-9A95-458F-80E1-77C73134B3F4}"/>
              </a:ext>
            </a:extLst>
          </p:cNvPr>
          <p:cNvSpPr/>
          <p:nvPr/>
        </p:nvSpPr>
        <p:spPr>
          <a:xfrm>
            <a:off x="6857999" y="3380609"/>
            <a:ext cx="3124202" cy="160267"/>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Graphical user interface, application&#10;&#10;Description automatically generated">
            <a:extLst>
              <a:ext uri="{FF2B5EF4-FFF2-40B4-BE49-F238E27FC236}">
                <a16:creationId xmlns:a16="http://schemas.microsoft.com/office/drawing/2014/main" id="{3F60C0B4-992C-4CAC-8F19-9429D87E2D39}"/>
              </a:ext>
            </a:extLst>
          </p:cNvPr>
          <p:cNvPicPr>
            <a:picLocks noChangeAspect="1"/>
          </p:cNvPicPr>
          <p:nvPr/>
        </p:nvPicPr>
        <p:blipFill rotWithShape="1">
          <a:blip r:embed="rId7">
            <a:extLst>
              <a:ext uri="{28A0092B-C50C-407E-A947-70E740481C1C}">
                <a14:useLocalDpi xmlns:a14="http://schemas.microsoft.com/office/drawing/2010/main" val="0"/>
              </a:ext>
            </a:extLst>
          </a:blip>
          <a:srcRect l="15554" t="-1" r="3642" b="-271"/>
          <a:stretch/>
        </p:blipFill>
        <p:spPr>
          <a:xfrm>
            <a:off x="3025139" y="417429"/>
            <a:ext cx="7032173" cy="4089247"/>
          </a:xfrm>
          <a:prstGeom prst="rect">
            <a:avLst/>
          </a:prstGeom>
        </p:spPr>
      </p:pic>
      <p:sp>
        <p:nvSpPr>
          <p:cNvPr id="17" name="Rectangle 16">
            <a:extLst>
              <a:ext uri="{FF2B5EF4-FFF2-40B4-BE49-F238E27FC236}">
                <a16:creationId xmlns:a16="http://schemas.microsoft.com/office/drawing/2014/main" id="{858C9480-A347-4107-86F6-3251F89BA4CA}"/>
              </a:ext>
            </a:extLst>
          </p:cNvPr>
          <p:cNvSpPr/>
          <p:nvPr/>
        </p:nvSpPr>
        <p:spPr>
          <a:xfrm>
            <a:off x="6638544" y="2952305"/>
            <a:ext cx="3376314" cy="135971"/>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descr="Cursor with solid fill">
            <a:extLst>
              <a:ext uri="{FF2B5EF4-FFF2-40B4-BE49-F238E27FC236}">
                <a16:creationId xmlns:a16="http://schemas.microsoft.com/office/drawing/2014/main" id="{E3B54876-DFF6-4485-AFD6-1C6E911C836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162106" y="3880882"/>
            <a:ext cx="315433" cy="315433"/>
          </a:xfrm>
          <a:prstGeom prst="rect">
            <a:avLst/>
          </a:prstGeom>
        </p:spPr>
      </p:pic>
      <p:pic>
        <p:nvPicPr>
          <p:cNvPr id="19" name="Picture 18" descr="Graphical user interface, application&#10;&#10;Description automatically generated">
            <a:extLst>
              <a:ext uri="{FF2B5EF4-FFF2-40B4-BE49-F238E27FC236}">
                <a16:creationId xmlns:a16="http://schemas.microsoft.com/office/drawing/2014/main" id="{C7766EA9-DCFB-4493-BD67-A03117F0E6EA}"/>
              </a:ext>
            </a:extLst>
          </p:cNvPr>
          <p:cNvPicPr>
            <a:picLocks noChangeAspect="1"/>
          </p:cNvPicPr>
          <p:nvPr/>
        </p:nvPicPr>
        <p:blipFill rotWithShape="1">
          <a:blip r:embed="rId10">
            <a:extLst>
              <a:ext uri="{28A0092B-C50C-407E-A947-70E740481C1C}">
                <a14:useLocalDpi xmlns:a14="http://schemas.microsoft.com/office/drawing/2010/main" val="0"/>
              </a:ext>
            </a:extLst>
          </a:blip>
          <a:srcRect l="5343" t="743" r="11410" b="-1426"/>
          <a:stretch/>
        </p:blipFill>
        <p:spPr>
          <a:xfrm>
            <a:off x="3009899" y="454481"/>
            <a:ext cx="7048501" cy="4099796"/>
          </a:xfrm>
          <a:prstGeom prst="rect">
            <a:avLst/>
          </a:prstGeom>
        </p:spPr>
      </p:pic>
    </p:spTree>
    <p:extLst>
      <p:ext uri="{BB962C8B-B14F-4D97-AF65-F5344CB8AC3E}">
        <p14:creationId xmlns:p14="http://schemas.microsoft.com/office/powerpoint/2010/main" val="1067976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1.875E-6 1.11111E-6 L 0.12969 -0.13958 " pathEditMode="relative" rAng="0" ptsTypes="AA">
                                      <p:cBhvr>
                                        <p:cTn id="11" dur="2000" fill="hold"/>
                                        <p:tgtEl>
                                          <p:spTgt spid="8"/>
                                        </p:tgtEl>
                                        <p:attrNameLst>
                                          <p:attrName>ppt_x</p:attrName>
                                          <p:attrName>ppt_y</p:attrName>
                                        </p:attrNameLst>
                                      </p:cBhvr>
                                      <p:rCtr x="6484" y="-6991"/>
                                    </p:animMotion>
                                  </p:childTnLst>
                                </p:cTn>
                              </p:par>
                            </p:childTnLst>
                          </p:cTn>
                        </p:par>
                        <p:par>
                          <p:cTn id="12" fill="hold">
                            <p:stCondLst>
                              <p:cond delay="2000"/>
                            </p:stCondLst>
                            <p:childTnLst>
                              <p:par>
                                <p:cTn id="13" presetID="26" presetClass="emph" presetSubtype="0" fill="hold" nodeType="afterEffect">
                                  <p:stCondLst>
                                    <p:cond delay="0"/>
                                  </p:stCondLst>
                                  <p:childTnLst>
                                    <p:animEffect transition="out" filter="fade">
                                      <p:cBhvr>
                                        <p:cTn id="14" dur="500" tmFilter="0, 0; .2, .5; .8, .5; 1, 0"/>
                                        <p:tgtEl>
                                          <p:spTgt spid="8"/>
                                        </p:tgtEl>
                                      </p:cBhvr>
                                    </p:animEffect>
                                    <p:animScale>
                                      <p:cBhvr>
                                        <p:cTn id="15" dur="250" autoRev="1" fill="hold"/>
                                        <p:tgtEl>
                                          <p:spTgt spid="8"/>
                                        </p:tgtEl>
                                      </p:cBhvr>
                                      <p:by x="105000" y="105000"/>
                                    </p:animScale>
                                  </p:childTnLst>
                                </p:cTn>
                              </p:par>
                            </p:childTnLst>
                          </p:cTn>
                        </p:par>
                        <p:par>
                          <p:cTn id="16" fill="hold">
                            <p:stCondLst>
                              <p:cond delay="2500"/>
                            </p:stCondLst>
                            <p:childTnLst>
                              <p:par>
                                <p:cTn id="17" presetID="53" presetClass="entr" presetSubtype="528"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anim calcmode="lin" valueType="num">
                                      <p:cBhvr>
                                        <p:cTn id="22" dur="500" fill="hold"/>
                                        <p:tgtEl>
                                          <p:spTgt spid="10"/>
                                        </p:tgtEl>
                                        <p:attrNameLst>
                                          <p:attrName>ppt_x</p:attrName>
                                        </p:attrNameLst>
                                      </p:cBhvr>
                                      <p:tavLst>
                                        <p:tav tm="0">
                                          <p:val>
                                            <p:fltVal val="0.5"/>
                                          </p:val>
                                        </p:tav>
                                        <p:tav tm="100000">
                                          <p:val>
                                            <p:strVal val="#ppt_x"/>
                                          </p:val>
                                        </p:tav>
                                      </p:tavLst>
                                    </p:anim>
                                    <p:anim calcmode="lin" valueType="num">
                                      <p:cBhvr>
                                        <p:cTn id="23" dur="500" fill="hold"/>
                                        <p:tgtEl>
                                          <p:spTgt spid="10"/>
                                        </p:tgtEl>
                                        <p:attrNameLst>
                                          <p:attrName>ppt_y</p:attrName>
                                        </p:attrNameLst>
                                      </p:cBhvr>
                                      <p:tavLst>
                                        <p:tav tm="0">
                                          <p:val>
                                            <p:fltVal val="0.5"/>
                                          </p:val>
                                        </p:tav>
                                        <p:tav tm="100000">
                                          <p:val>
                                            <p:strVal val="#ppt_y"/>
                                          </p:val>
                                        </p:tav>
                                      </p:tavLst>
                                    </p:anim>
                                  </p:childTnLst>
                                </p:cTn>
                              </p:par>
                            </p:childTnLst>
                          </p:cTn>
                        </p:par>
                        <p:par>
                          <p:cTn id="24" fill="hold">
                            <p:stCondLst>
                              <p:cond delay="3000"/>
                            </p:stCondLst>
                            <p:childTnLst>
                              <p:par>
                                <p:cTn id="25" presetID="21" presetClass="entr" presetSubtype="1"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heel(1)">
                                      <p:cBhvr>
                                        <p:cTn id="27" dur="20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path" presetSubtype="0" accel="50000" decel="50000" fill="hold" nodeType="clickEffect">
                                  <p:stCondLst>
                                    <p:cond delay="0"/>
                                  </p:stCondLst>
                                  <p:childTnLst>
                                    <p:animMotion origin="layout" path="M 0.12969 -0.13958 L 0.16367 -0.22708 " pathEditMode="relative" rAng="0" ptsTypes="AA">
                                      <p:cBhvr>
                                        <p:cTn id="31" dur="2000" fill="hold"/>
                                        <p:tgtEl>
                                          <p:spTgt spid="8"/>
                                        </p:tgtEl>
                                        <p:attrNameLst>
                                          <p:attrName>ppt_x</p:attrName>
                                          <p:attrName>ppt_y</p:attrName>
                                        </p:attrNameLst>
                                      </p:cBhvr>
                                      <p:rCtr x="1693" y="-4375"/>
                                    </p:animMotion>
                                  </p:childTnLst>
                                </p:cTn>
                              </p:par>
                            </p:childTnLst>
                          </p:cTn>
                        </p:par>
                        <p:par>
                          <p:cTn id="32" fill="hold">
                            <p:stCondLst>
                              <p:cond delay="2000"/>
                            </p:stCondLst>
                            <p:childTnLst>
                              <p:par>
                                <p:cTn id="33" presetID="26" presetClass="emph" presetSubtype="0" fill="hold" nodeType="afterEffect">
                                  <p:stCondLst>
                                    <p:cond delay="0"/>
                                  </p:stCondLst>
                                  <p:childTnLst>
                                    <p:animEffect transition="out" filter="fade">
                                      <p:cBhvr>
                                        <p:cTn id="34" dur="500" tmFilter="0, 0; .2, .5; .8, .5; 1, 0"/>
                                        <p:tgtEl>
                                          <p:spTgt spid="8"/>
                                        </p:tgtEl>
                                      </p:cBhvr>
                                    </p:animEffect>
                                    <p:animScale>
                                      <p:cBhvr>
                                        <p:cTn id="35" dur="250" autoRev="1" fill="hold"/>
                                        <p:tgtEl>
                                          <p:spTgt spid="8"/>
                                        </p:tgtEl>
                                      </p:cBhvr>
                                      <p:by x="105000" y="105000"/>
                                    </p:animScale>
                                  </p:childTnLst>
                                </p:cTn>
                              </p:par>
                            </p:childTnLst>
                          </p:cTn>
                        </p:par>
                        <p:par>
                          <p:cTn id="36" fill="hold">
                            <p:stCondLst>
                              <p:cond delay="2500"/>
                            </p:stCondLst>
                            <p:childTnLst>
                              <p:par>
                                <p:cTn id="37" presetID="53" presetClass="entr" presetSubtype="528" fill="hold" nodeType="after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p:cTn id="39" dur="500" fill="hold"/>
                                        <p:tgtEl>
                                          <p:spTgt spid="13"/>
                                        </p:tgtEl>
                                        <p:attrNameLst>
                                          <p:attrName>ppt_w</p:attrName>
                                        </p:attrNameLst>
                                      </p:cBhvr>
                                      <p:tavLst>
                                        <p:tav tm="0">
                                          <p:val>
                                            <p:fltVal val="0"/>
                                          </p:val>
                                        </p:tav>
                                        <p:tav tm="100000">
                                          <p:val>
                                            <p:strVal val="#ppt_w"/>
                                          </p:val>
                                        </p:tav>
                                      </p:tavLst>
                                    </p:anim>
                                    <p:anim calcmode="lin" valueType="num">
                                      <p:cBhvr>
                                        <p:cTn id="40" dur="500" fill="hold"/>
                                        <p:tgtEl>
                                          <p:spTgt spid="13"/>
                                        </p:tgtEl>
                                        <p:attrNameLst>
                                          <p:attrName>ppt_h</p:attrName>
                                        </p:attrNameLst>
                                      </p:cBhvr>
                                      <p:tavLst>
                                        <p:tav tm="0">
                                          <p:val>
                                            <p:fltVal val="0"/>
                                          </p:val>
                                        </p:tav>
                                        <p:tav tm="100000">
                                          <p:val>
                                            <p:strVal val="#ppt_h"/>
                                          </p:val>
                                        </p:tav>
                                      </p:tavLst>
                                    </p:anim>
                                    <p:animEffect transition="in" filter="fade">
                                      <p:cBhvr>
                                        <p:cTn id="41" dur="500"/>
                                        <p:tgtEl>
                                          <p:spTgt spid="13"/>
                                        </p:tgtEl>
                                      </p:cBhvr>
                                    </p:animEffect>
                                    <p:anim calcmode="lin" valueType="num">
                                      <p:cBhvr>
                                        <p:cTn id="42" dur="500" fill="hold"/>
                                        <p:tgtEl>
                                          <p:spTgt spid="13"/>
                                        </p:tgtEl>
                                        <p:attrNameLst>
                                          <p:attrName>ppt_x</p:attrName>
                                        </p:attrNameLst>
                                      </p:cBhvr>
                                      <p:tavLst>
                                        <p:tav tm="0">
                                          <p:val>
                                            <p:fltVal val="0.5"/>
                                          </p:val>
                                        </p:tav>
                                        <p:tav tm="100000">
                                          <p:val>
                                            <p:strVal val="#ppt_x"/>
                                          </p:val>
                                        </p:tav>
                                      </p:tavLst>
                                    </p:anim>
                                    <p:anim calcmode="lin" valueType="num">
                                      <p:cBhvr>
                                        <p:cTn id="43" dur="500" fill="hold"/>
                                        <p:tgtEl>
                                          <p:spTgt spid="13"/>
                                        </p:tgtEl>
                                        <p:attrNameLst>
                                          <p:attrName>ppt_y</p:attrName>
                                        </p:attrNameLst>
                                      </p:cBhvr>
                                      <p:tavLst>
                                        <p:tav tm="0">
                                          <p:val>
                                            <p:fltVal val="0.5"/>
                                          </p:val>
                                        </p:tav>
                                        <p:tav tm="100000">
                                          <p:val>
                                            <p:strVal val="#ppt_y"/>
                                          </p:val>
                                        </p:tav>
                                      </p:tavLst>
                                    </p:anim>
                                  </p:childTnLst>
                                </p:cTn>
                              </p:par>
                            </p:childTnLst>
                          </p:cTn>
                        </p:par>
                        <p:par>
                          <p:cTn id="44" fill="hold">
                            <p:stCondLst>
                              <p:cond delay="3000"/>
                            </p:stCondLst>
                            <p:childTnLst>
                              <p:par>
                                <p:cTn id="45" presetID="21" presetClass="entr" presetSubtype="1" fill="hold" grpId="0" nodeType="after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heel(1)">
                                      <p:cBhvr>
                                        <p:cTn id="47" dur="20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path" presetSubtype="0" accel="50000" decel="50000" fill="hold" nodeType="clickEffect">
                                  <p:stCondLst>
                                    <p:cond delay="0"/>
                                  </p:stCondLst>
                                  <p:childTnLst>
                                    <p:animMotion origin="layout" path="M 0.16367 -0.22708 L 0.23242 -0.07269 " pathEditMode="relative" rAng="0" ptsTypes="AA">
                                      <p:cBhvr>
                                        <p:cTn id="51" dur="2000" fill="hold"/>
                                        <p:tgtEl>
                                          <p:spTgt spid="8"/>
                                        </p:tgtEl>
                                        <p:attrNameLst>
                                          <p:attrName>ppt_x</p:attrName>
                                          <p:attrName>ppt_y</p:attrName>
                                        </p:attrNameLst>
                                      </p:cBhvr>
                                      <p:rCtr x="3438" y="7708"/>
                                    </p:animMotion>
                                  </p:childTnLst>
                                </p:cTn>
                              </p:par>
                            </p:childTnLst>
                          </p:cTn>
                        </p:par>
                        <p:par>
                          <p:cTn id="52" fill="hold">
                            <p:stCondLst>
                              <p:cond delay="2000"/>
                            </p:stCondLst>
                            <p:childTnLst>
                              <p:par>
                                <p:cTn id="53" presetID="26" presetClass="emph" presetSubtype="0" fill="hold" nodeType="afterEffect">
                                  <p:stCondLst>
                                    <p:cond delay="0"/>
                                  </p:stCondLst>
                                  <p:childTnLst>
                                    <p:animEffect transition="out" filter="fade">
                                      <p:cBhvr>
                                        <p:cTn id="54" dur="500" tmFilter="0, 0; .2, .5; .8, .5; 1, 0"/>
                                        <p:tgtEl>
                                          <p:spTgt spid="8"/>
                                        </p:tgtEl>
                                      </p:cBhvr>
                                    </p:animEffect>
                                    <p:animScale>
                                      <p:cBhvr>
                                        <p:cTn id="55" dur="250" autoRev="1" fill="hold"/>
                                        <p:tgtEl>
                                          <p:spTgt spid="8"/>
                                        </p:tgtEl>
                                      </p:cBhvr>
                                      <p:by x="105000" y="105000"/>
                                    </p:animScale>
                                  </p:childTnLst>
                                </p:cTn>
                              </p:par>
                            </p:childTnLst>
                          </p:cTn>
                        </p:par>
                        <p:par>
                          <p:cTn id="56" fill="hold">
                            <p:stCondLst>
                              <p:cond delay="2500"/>
                            </p:stCondLst>
                            <p:childTnLst>
                              <p:par>
                                <p:cTn id="57" presetID="53" presetClass="entr" presetSubtype="528" fill="hold" nodeType="afterEffect">
                                  <p:stCondLst>
                                    <p:cond delay="0"/>
                                  </p:stCondLst>
                                  <p:childTnLst>
                                    <p:set>
                                      <p:cBhvr>
                                        <p:cTn id="58" dur="1" fill="hold">
                                          <p:stCondLst>
                                            <p:cond delay="0"/>
                                          </p:stCondLst>
                                        </p:cTn>
                                        <p:tgtEl>
                                          <p:spTgt spid="16"/>
                                        </p:tgtEl>
                                        <p:attrNameLst>
                                          <p:attrName>style.visibility</p:attrName>
                                        </p:attrNameLst>
                                      </p:cBhvr>
                                      <p:to>
                                        <p:strVal val="visible"/>
                                      </p:to>
                                    </p:set>
                                    <p:anim calcmode="lin" valueType="num">
                                      <p:cBhvr>
                                        <p:cTn id="59" dur="500" fill="hold"/>
                                        <p:tgtEl>
                                          <p:spTgt spid="16"/>
                                        </p:tgtEl>
                                        <p:attrNameLst>
                                          <p:attrName>ppt_w</p:attrName>
                                        </p:attrNameLst>
                                      </p:cBhvr>
                                      <p:tavLst>
                                        <p:tav tm="0">
                                          <p:val>
                                            <p:fltVal val="0"/>
                                          </p:val>
                                        </p:tav>
                                        <p:tav tm="100000">
                                          <p:val>
                                            <p:strVal val="#ppt_w"/>
                                          </p:val>
                                        </p:tav>
                                      </p:tavLst>
                                    </p:anim>
                                    <p:anim calcmode="lin" valueType="num">
                                      <p:cBhvr>
                                        <p:cTn id="60" dur="500" fill="hold"/>
                                        <p:tgtEl>
                                          <p:spTgt spid="16"/>
                                        </p:tgtEl>
                                        <p:attrNameLst>
                                          <p:attrName>ppt_h</p:attrName>
                                        </p:attrNameLst>
                                      </p:cBhvr>
                                      <p:tavLst>
                                        <p:tav tm="0">
                                          <p:val>
                                            <p:fltVal val="0"/>
                                          </p:val>
                                        </p:tav>
                                        <p:tav tm="100000">
                                          <p:val>
                                            <p:strVal val="#ppt_h"/>
                                          </p:val>
                                        </p:tav>
                                      </p:tavLst>
                                    </p:anim>
                                    <p:animEffect transition="in" filter="fade">
                                      <p:cBhvr>
                                        <p:cTn id="61" dur="500"/>
                                        <p:tgtEl>
                                          <p:spTgt spid="16"/>
                                        </p:tgtEl>
                                      </p:cBhvr>
                                    </p:animEffect>
                                    <p:anim calcmode="lin" valueType="num">
                                      <p:cBhvr>
                                        <p:cTn id="62" dur="500" fill="hold"/>
                                        <p:tgtEl>
                                          <p:spTgt spid="16"/>
                                        </p:tgtEl>
                                        <p:attrNameLst>
                                          <p:attrName>ppt_x</p:attrName>
                                        </p:attrNameLst>
                                      </p:cBhvr>
                                      <p:tavLst>
                                        <p:tav tm="0">
                                          <p:val>
                                            <p:fltVal val="0.5"/>
                                          </p:val>
                                        </p:tav>
                                        <p:tav tm="100000">
                                          <p:val>
                                            <p:strVal val="#ppt_x"/>
                                          </p:val>
                                        </p:tav>
                                      </p:tavLst>
                                    </p:anim>
                                    <p:anim calcmode="lin" valueType="num">
                                      <p:cBhvr>
                                        <p:cTn id="63" dur="500" fill="hold"/>
                                        <p:tgtEl>
                                          <p:spTgt spid="16"/>
                                        </p:tgtEl>
                                        <p:attrNameLst>
                                          <p:attrName>ppt_y</p:attrName>
                                        </p:attrNameLst>
                                      </p:cBhvr>
                                      <p:tavLst>
                                        <p:tav tm="0">
                                          <p:val>
                                            <p:fltVal val="0.5"/>
                                          </p:val>
                                        </p:tav>
                                        <p:tav tm="100000">
                                          <p:val>
                                            <p:strVal val="#ppt_y"/>
                                          </p:val>
                                        </p:tav>
                                      </p:tavLst>
                                    </p:anim>
                                  </p:childTnLst>
                                </p:cTn>
                              </p:par>
                            </p:childTnLst>
                          </p:cTn>
                        </p:par>
                        <p:par>
                          <p:cTn id="64" fill="hold">
                            <p:stCondLst>
                              <p:cond delay="3000"/>
                            </p:stCondLst>
                            <p:childTnLst>
                              <p:par>
                                <p:cTn id="65" presetID="21" presetClass="entr" presetSubtype="1" fill="hold" grpId="0" nodeType="after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wheel(1)">
                                      <p:cBhvr>
                                        <p:cTn id="67" dur="2000"/>
                                        <p:tgtEl>
                                          <p:spTgt spid="17"/>
                                        </p:tgtEl>
                                      </p:cBhvr>
                                    </p:animEffect>
                                  </p:childTnLst>
                                </p:cTn>
                              </p:par>
                            </p:childTnLst>
                          </p:cTn>
                        </p:par>
                      </p:childTnLst>
                    </p:cTn>
                  </p:par>
                  <p:par>
                    <p:cTn id="68" fill="hold">
                      <p:stCondLst>
                        <p:cond delay="indefinite"/>
                      </p:stCondLst>
                      <p:childTnLst>
                        <p:par>
                          <p:cTn id="69" fill="hold">
                            <p:stCondLst>
                              <p:cond delay="0"/>
                            </p:stCondLst>
                            <p:childTnLst>
                              <p:par>
                                <p:cTn id="70" presetID="42" presetClass="path" presetSubtype="0" accel="50000" decel="50000" fill="hold" nodeType="clickEffect">
                                  <p:stCondLst>
                                    <p:cond delay="0"/>
                                  </p:stCondLst>
                                  <p:childTnLst>
                                    <p:animMotion origin="layout" path="M 0.23242 -0.07269 L 0.1681 -0.15278 " pathEditMode="relative" rAng="0" ptsTypes="AA">
                                      <p:cBhvr>
                                        <p:cTn id="71" dur="2000" fill="hold"/>
                                        <p:tgtEl>
                                          <p:spTgt spid="8"/>
                                        </p:tgtEl>
                                        <p:attrNameLst>
                                          <p:attrName>ppt_x</p:attrName>
                                          <p:attrName>ppt_y</p:attrName>
                                        </p:attrNameLst>
                                      </p:cBhvr>
                                      <p:rCtr x="-3216" y="-4005"/>
                                    </p:animMotion>
                                  </p:childTnLst>
                                </p:cTn>
                              </p:par>
                            </p:childTnLst>
                          </p:cTn>
                        </p:par>
                        <p:par>
                          <p:cTn id="72" fill="hold">
                            <p:stCondLst>
                              <p:cond delay="2000"/>
                            </p:stCondLst>
                            <p:childTnLst>
                              <p:par>
                                <p:cTn id="73" presetID="26" presetClass="emph" presetSubtype="0" fill="hold" nodeType="afterEffect">
                                  <p:stCondLst>
                                    <p:cond delay="0"/>
                                  </p:stCondLst>
                                  <p:childTnLst>
                                    <p:animEffect transition="out" filter="fade">
                                      <p:cBhvr>
                                        <p:cTn id="74" dur="500" tmFilter="0, 0; .2, .5; .8, .5; 1, 0"/>
                                        <p:tgtEl>
                                          <p:spTgt spid="8"/>
                                        </p:tgtEl>
                                      </p:cBhvr>
                                    </p:animEffect>
                                    <p:animScale>
                                      <p:cBhvr>
                                        <p:cTn id="75" dur="250" autoRev="1" fill="hold"/>
                                        <p:tgtEl>
                                          <p:spTgt spid="8"/>
                                        </p:tgtEl>
                                      </p:cBhvr>
                                      <p:by x="105000" y="105000"/>
                                    </p:animScale>
                                  </p:childTnLst>
                                </p:cTn>
                              </p:par>
                            </p:childTnLst>
                          </p:cTn>
                        </p:par>
                        <p:par>
                          <p:cTn id="76" fill="hold">
                            <p:stCondLst>
                              <p:cond delay="2500"/>
                            </p:stCondLst>
                            <p:childTnLst>
                              <p:par>
                                <p:cTn id="77" presetID="53" presetClass="entr" presetSubtype="528" fill="hold" nodeType="afterEffect">
                                  <p:stCondLst>
                                    <p:cond delay="0"/>
                                  </p:stCondLst>
                                  <p:childTnLst>
                                    <p:set>
                                      <p:cBhvr>
                                        <p:cTn id="78" dur="1" fill="hold">
                                          <p:stCondLst>
                                            <p:cond delay="0"/>
                                          </p:stCondLst>
                                        </p:cTn>
                                        <p:tgtEl>
                                          <p:spTgt spid="19"/>
                                        </p:tgtEl>
                                        <p:attrNameLst>
                                          <p:attrName>style.visibility</p:attrName>
                                        </p:attrNameLst>
                                      </p:cBhvr>
                                      <p:to>
                                        <p:strVal val="visible"/>
                                      </p:to>
                                    </p:set>
                                    <p:anim calcmode="lin" valueType="num">
                                      <p:cBhvr>
                                        <p:cTn id="79" dur="500" fill="hold"/>
                                        <p:tgtEl>
                                          <p:spTgt spid="19"/>
                                        </p:tgtEl>
                                        <p:attrNameLst>
                                          <p:attrName>ppt_w</p:attrName>
                                        </p:attrNameLst>
                                      </p:cBhvr>
                                      <p:tavLst>
                                        <p:tav tm="0">
                                          <p:val>
                                            <p:fltVal val="0"/>
                                          </p:val>
                                        </p:tav>
                                        <p:tav tm="100000">
                                          <p:val>
                                            <p:strVal val="#ppt_w"/>
                                          </p:val>
                                        </p:tav>
                                      </p:tavLst>
                                    </p:anim>
                                    <p:anim calcmode="lin" valueType="num">
                                      <p:cBhvr>
                                        <p:cTn id="80" dur="500" fill="hold"/>
                                        <p:tgtEl>
                                          <p:spTgt spid="19"/>
                                        </p:tgtEl>
                                        <p:attrNameLst>
                                          <p:attrName>ppt_h</p:attrName>
                                        </p:attrNameLst>
                                      </p:cBhvr>
                                      <p:tavLst>
                                        <p:tav tm="0">
                                          <p:val>
                                            <p:fltVal val="0"/>
                                          </p:val>
                                        </p:tav>
                                        <p:tav tm="100000">
                                          <p:val>
                                            <p:strVal val="#ppt_h"/>
                                          </p:val>
                                        </p:tav>
                                      </p:tavLst>
                                    </p:anim>
                                    <p:animEffect transition="in" filter="fade">
                                      <p:cBhvr>
                                        <p:cTn id="81" dur="500"/>
                                        <p:tgtEl>
                                          <p:spTgt spid="19"/>
                                        </p:tgtEl>
                                      </p:cBhvr>
                                    </p:animEffect>
                                    <p:anim calcmode="lin" valueType="num">
                                      <p:cBhvr>
                                        <p:cTn id="82" dur="500" fill="hold"/>
                                        <p:tgtEl>
                                          <p:spTgt spid="19"/>
                                        </p:tgtEl>
                                        <p:attrNameLst>
                                          <p:attrName>ppt_x</p:attrName>
                                        </p:attrNameLst>
                                      </p:cBhvr>
                                      <p:tavLst>
                                        <p:tav tm="0">
                                          <p:val>
                                            <p:fltVal val="0.5"/>
                                          </p:val>
                                        </p:tav>
                                        <p:tav tm="100000">
                                          <p:val>
                                            <p:strVal val="#ppt_x"/>
                                          </p:val>
                                        </p:tav>
                                      </p:tavLst>
                                    </p:anim>
                                    <p:anim calcmode="lin" valueType="num">
                                      <p:cBhvr>
                                        <p:cTn id="83" dur="500" fill="hold"/>
                                        <p:tgtEl>
                                          <p:spTgt spid="1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4" grpId="0" animBg="1"/>
      <p:bldP spid="1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indoor, wall, screen&#10;&#10;Description automatically generated">
            <a:extLst>
              <a:ext uri="{FF2B5EF4-FFF2-40B4-BE49-F238E27FC236}">
                <a16:creationId xmlns:a16="http://schemas.microsoft.com/office/drawing/2014/main" id="{100CD8AA-ED57-41C1-A23C-04611263BA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Graphical user interface&#10;&#10;Description automatically generated with medium confidence">
            <a:extLst>
              <a:ext uri="{FF2B5EF4-FFF2-40B4-BE49-F238E27FC236}">
                <a16:creationId xmlns:a16="http://schemas.microsoft.com/office/drawing/2014/main" id="{7228A64A-902D-46D4-8600-5142C86871C9}"/>
              </a:ext>
            </a:extLst>
          </p:cNvPr>
          <p:cNvPicPr>
            <a:picLocks noChangeAspect="1"/>
          </p:cNvPicPr>
          <p:nvPr/>
        </p:nvPicPr>
        <p:blipFill rotWithShape="1">
          <a:blip r:embed="rId4">
            <a:extLst>
              <a:ext uri="{28A0092B-C50C-407E-A947-70E740481C1C}">
                <a14:useLocalDpi xmlns:a14="http://schemas.microsoft.com/office/drawing/2010/main" val="0"/>
              </a:ext>
            </a:extLst>
          </a:blip>
          <a:srcRect l="8329" r="10609"/>
          <a:stretch/>
        </p:blipFill>
        <p:spPr>
          <a:xfrm>
            <a:off x="3048000" y="404962"/>
            <a:ext cx="6921500" cy="4040037"/>
          </a:xfrm>
          <a:prstGeom prst="rect">
            <a:avLst/>
          </a:prstGeom>
        </p:spPr>
      </p:pic>
      <p:sp>
        <p:nvSpPr>
          <p:cNvPr id="5" name="Rectangle 4">
            <a:extLst>
              <a:ext uri="{FF2B5EF4-FFF2-40B4-BE49-F238E27FC236}">
                <a16:creationId xmlns:a16="http://schemas.microsoft.com/office/drawing/2014/main" id="{5E5F3151-E968-46E1-84F9-32BF9E940A1E}"/>
              </a:ext>
            </a:extLst>
          </p:cNvPr>
          <p:cNvSpPr/>
          <p:nvPr/>
        </p:nvSpPr>
        <p:spPr>
          <a:xfrm>
            <a:off x="4400804" y="1038264"/>
            <a:ext cx="1098296" cy="1273136"/>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descr="Cursor with solid fill">
            <a:extLst>
              <a:ext uri="{FF2B5EF4-FFF2-40B4-BE49-F238E27FC236}">
                <a16:creationId xmlns:a16="http://schemas.microsoft.com/office/drawing/2014/main" id="{B253EBDB-DDC0-4A66-9B77-C668FC397CB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863855" y="3976575"/>
            <a:ext cx="315433" cy="315433"/>
          </a:xfrm>
          <a:prstGeom prst="rect">
            <a:avLst/>
          </a:prstGeom>
        </p:spPr>
      </p:pic>
      <p:pic>
        <p:nvPicPr>
          <p:cNvPr id="8" name="Picture 7" descr="Graphical user interface, text, application, email&#10;&#10;Description automatically generated">
            <a:extLst>
              <a:ext uri="{FF2B5EF4-FFF2-40B4-BE49-F238E27FC236}">
                <a16:creationId xmlns:a16="http://schemas.microsoft.com/office/drawing/2014/main" id="{68E69A15-90DC-4BDF-B70E-E02EB75F8D61}"/>
              </a:ext>
            </a:extLst>
          </p:cNvPr>
          <p:cNvPicPr>
            <a:picLocks noChangeAspect="1"/>
          </p:cNvPicPr>
          <p:nvPr/>
        </p:nvPicPr>
        <p:blipFill rotWithShape="1">
          <a:blip r:embed="rId7">
            <a:extLst>
              <a:ext uri="{28A0092B-C50C-407E-A947-70E740481C1C}">
                <a14:useLocalDpi xmlns:a14="http://schemas.microsoft.com/office/drawing/2010/main" val="0"/>
              </a:ext>
            </a:extLst>
          </a:blip>
          <a:srcRect l="8950" r="12371"/>
          <a:stretch/>
        </p:blipFill>
        <p:spPr>
          <a:xfrm>
            <a:off x="3048000" y="407287"/>
            <a:ext cx="6921500" cy="4177413"/>
          </a:xfrm>
          <a:prstGeom prst="rect">
            <a:avLst/>
          </a:prstGeom>
        </p:spPr>
      </p:pic>
    </p:spTree>
    <p:extLst>
      <p:ext uri="{BB962C8B-B14F-4D97-AF65-F5344CB8AC3E}">
        <p14:creationId xmlns:p14="http://schemas.microsoft.com/office/powerpoint/2010/main" val="3451918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42" presetClass="path" presetSubtype="0" accel="50000" decel="50000" fill="hold" nodeType="afterEffect">
                                  <p:stCondLst>
                                    <p:cond delay="0"/>
                                  </p:stCondLst>
                                  <p:childTnLst>
                                    <p:animMotion origin="layout" path="M -2.08333E-7 2.22222E-6 L -0.06471 -0.34167 " pathEditMode="relative" rAng="0" ptsTypes="AA">
                                      <p:cBhvr>
                                        <p:cTn id="10" dur="2000" fill="hold"/>
                                        <p:tgtEl>
                                          <p:spTgt spid="6"/>
                                        </p:tgtEl>
                                        <p:attrNameLst>
                                          <p:attrName>ppt_x</p:attrName>
                                          <p:attrName>ppt_y</p:attrName>
                                        </p:attrNameLst>
                                      </p:cBhvr>
                                      <p:rCtr x="-3242" y="-17083"/>
                                    </p:animMotion>
                                  </p:childTnLst>
                                </p:cTn>
                              </p:par>
                            </p:childTnLst>
                          </p:cTn>
                        </p:par>
                        <p:par>
                          <p:cTn id="11" fill="hold">
                            <p:stCondLst>
                              <p:cond delay="4000"/>
                            </p:stCondLst>
                            <p:childTnLst>
                              <p:par>
                                <p:cTn id="12" presetID="26" presetClass="emph" presetSubtype="0" fill="hold" nodeType="afterEffect">
                                  <p:stCondLst>
                                    <p:cond delay="0"/>
                                  </p:stCondLst>
                                  <p:childTnLst>
                                    <p:animEffect transition="out" filter="fade">
                                      <p:cBhvr>
                                        <p:cTn id="13" dur="500" tmFilter="0, 0; .2, .5; .8, .5; 1, 0"/>
                                        <p:tgtEl>
                                          <p:spTgt spid="6"/>
                                        </p:tgtEl>
                                      </p:cBhvr>
                                    </p:animEffect>
                                    <p:animScale>
                                      <p:cBhvr>
                                        <p:cTn id="14" dur="250" autoRev="1" fill="hold"/>
                                        <p:tgtEl>
                                          <p:spTgt spid="6"/>
                                        </p:tgtEl>
                                      </p:cBhvr>
                                      <p:by x="105000" y="105000"/>
                                    </p:animScale>
                                  </p:childTnLst>
                                </p:cTn>
                              </p:par>
                            </p:childTnLst>
                          </p:cTn>
                        </p:par>
                        <p:par>
                          <p:cTn id="15" fill="hold">
                            <p:stCondLst>
                              <p:cond delay="4500"/>
                            </p:stCondLst>
                            <p:childTnLst>
                              <p:par>
                                <p:cTn id="16" presetID="53" presetClass="entr" presetSubtype="528"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anim calcmode="lin" valueType="num">
                                      <p:cBhvr>
                                        <p:cTn id="21" dur="500" fill="hold"/>
                                        <p:tgtEl>
                                          <p:spTgt spid="8"/>
                                        </p:tgtEl>
                                        <p:attrNameLst>
                                          <p:attrName>ppt_x</p:attrName>
                                        </p:attrNameLst>
                                      </p:cBhvr>
                                      <p:tavLst>
                                        <p:tav tm="0">
                                          <p:val>
                                            <p:fltVal val="0.5"/>
                                          </p:val>
                                        </p:tav>
                                        <p:tav tm="100000">
                                          <p:val>
                                            <p:strVal val="#ppt_x"/>
                                          </p:val>
                                        </p:tav>
                                      </p:tavLst>
                                    </p:anim>
                                    <p:anim calcmode="lin" valueType="num">
                                      <p:cBhvr>
                                        <p:cTn id="22" dur="500" fill="hold"/>
                                        <p:tgtEl>
                                          <p:spTgt spid="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682B709E-20B1-4F23-B3FA-EDBDB67505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D302AE49-6030-4094-84E1-751C164B1F6A}"/>
              </a:ext>
            </a:extLst>
          </p:cNvPr>
          <p:cNvSpPr/>
          <p:nvPr/>
        </p:nvSpPr>
        <p:spPr>
          <a:xfrm>
            <a:off x="183573" y="166255"/>
            <a:ext cx="11824854" cy="652549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 name="Group 48">
            <a:extLst>
              <a:ext uri="{FF2B5EF4-FFF2-40B4-BE49-F238E27FC236}">
                <a16:creationId xmlns:a16="http://schemas.microsoft.com/office/drawing/2014/main" id="{DA697A8C-CCA6-4F80-9AD6-BD4F50C3A79C}"/>
              </a:ext>
            </a:extLst>
          </p:cNvPr>
          <p:cNvGrpSpPr/>
          <p:nvPr/>
        </p:nvGrpSpPr>
        <p:grpSpPr>
          <a:xfrm>
            <a:off x="-39865" y="62092"/>
            <a:ext cx="12161520" cy="6858000"/>
            <a:chOff x="-39865" y="62092"/>
            <a:chExt cx="12161520" cy="6858000"/>
          </a:xfrm>
        </p:grpSpPr>
        <p:pic>
          <p:nvPicPr>
            <p:cNvPr id="31" name="Picture 30" descr="A picture containing graphical user interface&#10;&#10;Description automatically generated">
              <a:extLst>
                <a:ext uri="{FF2B5EF4-FFF2-40B4-BE49-F238E27FC236}">
                  <a16:creationId xmlns:a16="http://schemas.microsoft.com/office/drawing/2014/main" id="{1DA40C6C-A738-4BA9-9813-9B9731110C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865" y="62092"/>
              <a:ext cx="12161520" cy="6858000"/>
            </a:xfrm>
            <a:prstGeom prst="rect">
              <a:avLst/>
            </a:prstGeom>
          </p:spPr>
        </p:pic>
        <p:pic>
          <p:nvPicPr>
            <p:cNvPr id="26" name="Picture 25" descr="Application&#10;&#10;Description automatically generated with low confidence">
              <a:extLst>
                <a:ext uri="{FF2B5EF4-FFF2-40B4-BE49-F238E27FC236}">
                  <a16:creationId xmlns:a16="http://schemas.microsoft.com/office/drawing/2014/main" id="{4C3F19F5-D871-4459-B095-AC44630A46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85044" y="3813353"/>
              <a:ext cx="3838623" cy="2878392"/>
            </a:xfrm>
            <a:prstGeom prst="rect">
              <a:avLst/>
            </a:prstGeom>
          </p:spPr>
        </p:pic>
        <p:pic>
          <p:nvPicPr>
            <p:cNvPr id="27" name="Picture 26" descr="Application&#10;&#10;Description automatically generated with low confidence">
              <a:extLst>
                <a:ext uri="{FF2B5EF4-FFF2-40B4-BE49-F238E27FC236}">
                  <a16:creationId xmlns:a16="http://schemas.microsoft.com/office/drawing/2014/main" id="{3CA0D094-A768-4DEF-A62D-63E69ABCE2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83572" y="1671340"/>
              <a:ext cx="6695210" cy="5020405"/>
            </a:xfrm>
            <a:prstGeom prst="rect">
              <a:avLst/>
            </a:prstGeom>
          </p:spPr>
        </p:pic>
        <p:pic>
          <p:nvPicPr>
            <p:cNvPr id="28" name="Picture 27" descr="Application&#10;&#10;Description automatically generated with low confidence">
              <a:extLst>
                <a:ext uri="{FF2B5EF4-FFF2-40B4-BE49-F238E27FC236}">
                  <a16:creationId xmlns:a16="http://schemas.microsoft.com/office/drawing/2014/main" id="{CFED56A3-5081-43DA-8F5F-2D22E7AA9B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flipV="1">
              <a:off x="183571" y="166254"/>
              <a:ext cx="1925783" cy="1444049"/>
            </a:xfrm>
            <a:prstGeom prst="rect">
              <a:avLst/>
            </a:prstGeom>
          </p:spPr>
        </p:pic>
        <p:pic>
          <p:nvPicPr>
            <p:cNvPr id="29" name="Picture 28" descr="Application&#10;&#10;Description automatically generated with low confidence">
              <a:extLst>
                <a:ext uri="{FF2B5EF4-FFF2-40B4-BE49-F238E27FC236}">
                  <a16:creationId xmlns:a16="http://schemas.microsoft.com/office/drawing/2014/main" id="{7CBA42FE-BDCF-400D-A1B6-0EBC666C59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V="1">
              <a:off x="8924718" y="149591"/>
              <a:ext cx="3083709" cy="2312320"/>
            </a:xfrm>
            <a:prstGeom prst="rect">
              <a:avLst/>
            </a:prstGeom>
          </p:spPr>
        </p:pic>
        <p:pic>
          <p:nvPicPr>
            <p:cNvPr id="35" name="Picture 34" descr="Text&#10;&#10;Description automatically generated">
              <a:extLst>
                <a:ext uri="{FF2B5EF4-FFF2-40B4-BE49-F238E27FC236}">
                  <a16:creationId xmlns:a16="http://schemas.microsoft.com/office/drawing/2014/main" id="{9DCDE583-9E85-4941-BC34-FDD52983FB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59564" y="489339"/>
              <a:ext cx="4266129" cy="757664"/>
            </a:xfrm>
            <a:prstGeom prst="rect">
              <a:avLst/>
            </a:prstGeom>
          </p:spPr>
        </p:pic>
      </p:grpSp>
      <p:grpSp>
        <p:nvGrpSpPr>
          <p:cNvPr id="48" name="Group 47">
            <a:extLst>
              <a:ext uri="{FF2B5EF4-FFF2-40B4-BE49-F238E27FC236}">
                <a16:creationId xmlns:a16="http://schemas.microsoft.com/office/drawing/2014/main" id="{BC945D6E-6AE7-47F5-880B-EABEB229DD1A}"/>
              </a:ext>
            </a:extLst>
          </p:cNvPr>
          <p:cNvGrpSpPr/>
          <p:nvPr/>
        </p:nvGrpSpPr>
        <p:grpSpPr>
          <a:xfrm>
            <a:off x="3574472" y="1776845"/>
            <a:ext cx="5008419" cy="1569027"/>
            <a:chOff x="2813133" y="1501143"/>
            <a:chExt cx="6527221" cy="2228696"/>
          </a:xfrm>
        </p:grpSpPr>
        <p:sp>
          <p:nvSpPr>
            <p:cNvPr id="42" name="Rectangle 41">
              <a:extLst>
                <a:ext uri="{FF2B5EF4-FFF2-40B4-BE49-F238E27FC236}">
                  <a16:creationId xmlns:a16="http://schemas.microsoft.com/office/drawing/2014/main" id="{3F401E2C-FA90-431C-B0C0-556228F80D8F}"/>
                </a:ext>
              </a:extLst>
            </p:cNvPr>
            <p:cNvSpPr/>
            <p:nvPr/>
          </p:nvSpPr>
          <p:spPr>
            <a:xfrm>
              <a:off x="3023755" y="1501143"/>
              <a:ext cx="5900963" cy="2228696"/>
            </a:xfrm>
            <a:prstGeom prst="rect">
              <a:avLst/>
            </a:prstGeom>
            <a:ln w="38100"/>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6834F238-55BF-4426-8696-07AFD93914FF}"/>
                </a:ext>
              </a:extLst>
            </p:cNvPr>
            <p:cNvSpPr/>
            <p:nvPr/>
          </p:nvSpPr>
          <p:spPr>
            <a:xfrm>
              <a:off x="2813133" y="1724763"/>
              <a:ext cx="718044" cy="17459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id="{E89F9CAA-2931-489E-B721-2B0F8A5B1488}"/>
                </a:ext>
              </a:extLst>
            </p:cNvPr>
            <p:cNvSpPr/>
            <p:nvPr/>
          </p:nvSpPr>
          <p:spPr>
            <a:xfrm>
              <a:off x="8622310" y="1745166"/>
              <a:ext cx="718044" cy="17459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TextBox 44">
            <a:extLst>
              <a:ext uri="{FF2B5EF4-FFF2-40B4-BE49-F238E27FC236}">
                <a16:creationId xmlns:a16="http://schemas.microsoft.com/office/drawing/2014/main" id="{08BFD97E-DC1F-42C9-B264-2E49915388C9}"/>
              </a:ext>
            </a:extLst>
          </p:cNvPr>
          <p:cNvSpPr txBox="1"/>
          <p:nvPr/>
        </p:nvSpPr>
        <p:spPr>
          <a:xfrm>
            <a:off x="3213060" y="2225091"/>
            <a:ext cx="5559135" cy="769441"/>
          </a:xfrm>
          <a:prstGeom prst="rect">
            <a:avLst/>
          </a:prstGeom>
          <a:noFill/>
        </p:spPr>
        <p:txBody>
          <a:bodyPr wrap="square" rtlCol="0">
            <a:spAutoFit/>
          </a:bodyPr>
          <a:lstStyle/>
          <a:p>
            <a:pPr algn="ctr"/>
            <a:r>
              <a:rPr lang="en-US" sz="4400" b="1" dirty="0">
                <a:solidFill>
                  <a:srgbClr val="1182A2"/>
                </a:solidFill>
                <a:latin typeface="Century Gothic" panose="020B0502020202020204" pitchFamily="34" charset="0"/>
              </a:rPr>
              <a:t>THANK YOU</a:t>
            </a:r>
          </a:p>
        </p:txBody>
      </p:sp>
    </p:spTree>
    <p:extLst>
      <p:ext uri="{BB962C8B-B14F-4D97-AF65-F5344CB8AC3E}">
        <p14:creationId xmlns:p14="http://schemas.microsoft.com/office/powerpoint/2010/main" val="21326881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Text, letter&#10;&#10;Description automatically generated">
            <a:extLst>
              <a:ext uri="{FF2B5EF4-FFF2-40B4-BE49-F238E27FC236}">
                <a16:creationId xmlns:a16="http://schemas.microsoft.com/office/drawing/2014/main" id="{96A2F31B-A1FE-4C6F-8FC2-3353FDB03F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15" name="TextBox 14">
            <a:extLst>
              <a:ext uri="{FF2B5EF4-FFF2-40B4-BE49-F238E27FC236}">
                <a16:creationId xmlns:a16="http://schemas.microsoft.com/office/drawing/2014/main" id="{AC1F6BA2-D3D4-4A8A-8E23-FB825E06D9F4}"/>
              </a:ext>
            </a:extLst>
          </p:cNvPr>
          <p:cNvSpPr txBox="1"/>
          <p:nvPr/>
        </p:nvSpPr>
        <p:spPr>
          <a:xfrm>
            <a:off x="5858038" y="1679203"/>
            <a:ext cx="6215743" cy="677108"/>
          </a:xfrm>
          <a:prstGeom prst="rect">
            <a:avLst/>
          </a:prstGeom>
          <a:noFill/>
        </p:spPr>
        <p:txBody>
          <a:bodyPr wrap="square" rtlCol="0">
            <a:spAutoFit/>
          </a:bodyPr>
          <a:lstStyle/>
          <a:p>
            <a:pPr algn="ctr"/>
            <a:r>
              <a:rPr lang="en-US" sz="2000" b="1" dirty="0">
                <a:solidFill>
                  <a:srgbClr val="3075B8"/>
                </a:solidFill>
                <a:effectLst/>
                <a:latin typeface="Century Gothic" panose="020B0502020202020204" pitchFamily="34" charset="0"/>
                <a:ea typeface="Calibri" panose="020F0502020204030204" pitchFamily="34" charset="0"/>
                <a:cs typeface="Times New Roman" panose="02020603050405020304" pitchFamily="18" charset="0"/>
              </a:rPr>
              <a:t>A SPECIAL PROVISION FOR SECTION 8 PROPERTIES </a:t>
            </a:r>
          </a:p>
          <a:p>
            <a:endParaRPr lang="en-US" dirty="0">
              <a:solidFill>
                <a:srgbClr val="3075B8"/>
              </a:solidFill>
            </a:endParaRPr>
          </a:p>
        </p:txBody>
      </p:sp>
      <p:sp>
        <p:nvSpPr>
          <p:cNvPr id="17" name="TextBox 16">
            <a:extLst>
              <a:ext uri="{FF2B5EF4-FFF2-40B4-BE49-F238E27FC236}">
                <a16:creationId xmlns:a16="http://schemas.microsoft.com/office/drawing/2014/main" id="{B7575E4A-3760-43A6-8B5B-0E5A697AE930}"/>
              </a:ext>
            </a:extLst>
          </p:cNvPr>
          <p:cNvSpPr txBox="1"/>
          <p:nvPr/>
        </p:nvSpPr>
        <p:spPr>
          <a:xfrm>
            <a:off x="5976257" y="2117624"/>
            <a:ext cx="6215743" cy="801245"/>
          </a:xfrm>
          <a:prstGeom prst="rect">
            <a:avLst/>
          </a:prstGeom>
          <a:noFill/>
        </p:spPr>
        <p:txBody>
          <a:bodyPr wrap="square" rtlCol="0">
            <a:spAutoFit/>
          </a:bodyPr>
          <a:lstStyle/>
          <a:p>
            <a:pPr marL="0" marR="0" algn="ctr">
              <a:lnSpc>
                <a:spcPct val="107000"/>
              </a:lnSpc>
              <a:spcBef>
                <a:spcPts val="0"/>
              </a:spcBef>
              <a:spcAft>
                <a:spcPts val="800"/>
              </a:spcAft>
            </a:pPr>
            <a:r>
              <a:rPr lang="en-US" sz="1600" dirty="0">
                <a:latin typeface="Century Gothic" panose="020B0502020202020204" pitchFamily="34" charset="0"/>
                <a:ea typeface="Calibri" panose="020F0502020204030204" pitchFamily="34" charset="0"/>
                <a:cs typeface="Times New Roman" panose="02020603050405020304" pitchFamily="18" charset="0"/>
              </a:rPr>
              <a:t>I</a:t>
            </a:r>
            <a:r>
              <a:rPr lang="en-US" sz="1600" dirty="0">
                <a:effectLst/>
                <a:latin typeface="Century Gothic" panose="020B0502020202020204" pitchFamily="34" charset="0"/>
                <a:ea typeface="Calibri" panose="020F0502020204030204" pitchFamily="34" charset="0"/>
                <a:cs typeface="Times New Roman" panose="02020603050405020304" pitchFamily="18" charset="0"/>
              </a:rPr>
              <a:t>s the ability to </a:t>
            </a:r>
            <a:r>
              <a:rPr lang="en-US" sz="2000" b="1" dirty="0">
                <a:solidFill>
                  <a:srgbClr val="3075B8"/>
                </a:solidFill>
                <a:latin typeface="Century Gothic" panose="020B0502020202020204" pitchFamily="34" charset="0"/>
                <a:ea typeface="Calibri" panose="020F0502020204030204" pitchFamily="34" charset="0"/>
                <a:cs typeface="Times New Roman" panose="02020603050405020304" pitchFamily="18" charset="0"/>
              </a:rPr>
              <a:t>S</a:t>
            </a:r>
            <a:r>
              <a:rPr lang="en-US" sz="2000" b="1" dirty="0">
                <a:solidFill>
                  <a:srgbClr val="3075B8"/>
                </a:solidFill>
                <a:effectLst/>
                <a:latin typeface="Century Gothic" panose="020B0502020202020204" pitchFamily="34" charset="0"/>
                <a:ea typeface="Calibri" panose="020F0502020204030204" pitchFamily="34" charset="0"/>
                <a:cs typeface="Times New Roman" panose="02020603050405020304" pitchFamily="18" charset="0"/>
              </a:rPr>
              <a:t>ubmit </a:t>
            </a:r>
            <a:r>
              <a:rPr lang="en-US" sz="2000" b="1" dirty="0">
                <a:solidFill>
                  <a:srgbClr val="3075B8"/>
                </a:solidFill>
                <a:latin typeface="Century Gothic" panose="020B0502020202020204" pitchFamily="34" charset="0"/>
                <a:ea typeface="Calibri" panose="020F0502020204030204" pitchFamily="34" charset="0"/>
                <a:cs typeface="Times New Roman" panose="02020603050405020304" pitchFamily="18" charset="0"/>
              </a:rPr>
              <a:t>V</a:t>
            </a:r>
            <a:r>
              <a:rPr lang="en-US" sz="2000" b="1" dirty="0">
                <a:solidFill>
                  <a:srgbClr val="3075B8"/>
                </a:solidFill>
                <a:effectLst/>
                <a:latin typeface="Century Gothic" panose="020B0502020202020204" pitchFamily="34" charset="0"/>
                <a:ea typeface="Calibri" panose="020F0502020204030204" pitchFamily="34" charset="0"/>
                <a:cs typeface="Times New Roman" panose="02020603050405020304" pitchFamily="18" charset="0"/>
              </a:rPr>
              <a:t>acancy </a:t>
            </a:r>
            <a:r>
              <a:rPr lang="en-US" sz="1600" dirty="0">
                <a:effectLst/>
                <a:latin typeface="Century Gothic" panose="020B0502020202020204" pitchFamily="34" charset="0"/>
                <a:ea typeface="Calibri" panose="020F0502020204030204" pitchFamily="34" charset="0"/>
                <a:cs typeface="Times New Roman" panose="02020603050405020304" pitchFamily="18" charset="0"/>
              </a:rPr>
              <a:t>loss claims to HUD.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solidFill>
                <a:srgbClr val="3075B8"/>
              </a:solidFill>
            </a:endParaRPr>
          </a:p>
        </p:txBody>
      </p:sp>
      <p:sp>
        <p:nvSpPr>
          <p:cNvPr id="18" name="TextBox 17">
            <a:extLst>
              <a:ext uri="{FF2B5EF4-FFF2-40B4-BE49-F238E27FC236}">
                <a16:creationId xmlns:a16="http://schemas.microsoft.com/office/drawing/2014/main" id="{D7385BE7-1ECC-41F4-B82E-D921F010B628}"/>
              </a:ext>
            </a:extLst>
          </p:cNvPr>
          <p:cNvSpPr txBox="1"/>
          <p:nvPr/>
        </p:nvSpPr>
        <p:spPr>
          <a:xfrm>
            <a:off x="7704744" y="1679203"/>
            <a:ext cx="3222172" cy="400110"/>
          </a:xfrm>
          <a:prstGeom prst="rect">
            <a:avLst/>
          </a:prstGeom>
          <a:noFill/>
        </p:spPr>
        <p:txBody>
          <a:bodyPr wrap="square" rtlCol="0">
            <a:spAutoFit/>
          </a:bodyPr>
          <a:lstStyle/>
          <a:p>
            <a:r>
              <a:rPr lang="en-US" sz="2000" b="1" dirty="0">
                <a:solidFill>
                  <a:srgbClr val="3075B8"/>
                </a:solidFill>
                <a:effectLst/>
                <a:latin typeface="Century Gothic" panose="020B0502020202020204" pitchFamily="34" charset="0"/>
                <a:ea typeface="Calibri" panose="020F0502020204030204" pitchFamily="34" charset="0"/>
                <a:cs typeface="Times New Roman" panose="02020603050405020304" pitchFamily="18" charset="0"/>
              </a:rPr>
              <a:t>SECTION 8 PROPERTIES </a:t>
            </a:r>
            <a:endParaRPr lang="en-US" sz="2000" b="1" dirty="0">
              <a:solidFill>
                <a:srgbClr val="3075B8"/>
              </a:solidFill>
            </a:endParaRPr>
          </a:p>
        </p:txBody>
      </p:sp>
      <p:sp>
        <p:nvSpPr>
          <p:cNvPr id="19" name="TextBox 18">
            <a:extLst>
              <a:ext uri="{FF2B5EF4-FFF2-40B4-BE49-F238E27FC236}">
                <a16:creationId xmlns:a16="http://schemas.microsoft.com/office/drawing/2014/main" id="{380FA6FD-297C-4D6B-AE00-93341C89B10B}"/>
              </a:ext>
            </a:extLst>
          </p:cNvPr>
          <p:cNvSpPr txBox="1"/>
          <p:nvPr/>
        </p:nvSpPr>
        <p:spPr>
          <a:xfrm>
            <a:off x="5950566" y="2106738"/>
            <a:ext cx="6030686" cy="1231106"/>
          </a:xfrm>
          <a:prstGeom prst="rect">
            <a:avLst/>
          </a:prstGeom>
          <a:noFill/>
        </p:spPr>
        <p:txBody>
          <a:bodyPr wrap="square" rtlCol="0">
            <a:spAutoFit/>
          </a:bodyPr>
          <a:lstStyle/>
          <a:p>
            <a:pPr algn="ctr"/>
            <a:r>
              <a:rPr lang="en-US" sz="1600" dirty="0">
                <a:latin typeface="Century Gothic" panose="020B0502020202020204" pitchFamily="34" charset="0"/>
                <a:ea typeface="Calibri" panose="020F0502020204030204" pitchFamily="34" charset="0"/>
                <a:cs typeface="Times New Roman" panose="02020603050405020304" pitchFamily="18" charset="0"/>
              </a:rPr>
              <a:t>C</a:t>
            </a:r>
            <a:r>
              <a:rPr lang="en-US" sz="1600" dirty="0">
                <a:effectLst/>
                <a:latin typeface="Century Gothic" panose="020B0502020202020204" pitchFamily="34" charset="0"/>
                <a:ea typeface="Calibri" panose="020F0502020204030204" pitchFamily="34" charset="0"/>
                <a:cs typeface="Times New Roman" panose="02020603050405020304" pitchFamily="18" charset="0"/>
              </a:rPr>
              <a:t>an </a:t>
            </a:r>
            <a:r>
              <a:rPr lang="en-US" sz="2000" b="1" dirty="0">
                <a:solidFill>
                  <a:srgbClr val="3075B8"/>
                </a:solidFill>
                <a:effectLst/>
                <a:latin typeface="Century Gothic" panose="020B0502020202020204" pitchFamily="34" charset="0"/>
                <a:ea typeface="Calibri" panose="020F0502020204030204" pitchFamily="34" charset="0"/>
                <a:cs typeface="Times New Roman" panose="02020603050405020304" pitchFamily="18" charset="0"/>
              </a:rPr>
              <a:t>Claim 80% </a:t>
            </a:r>
            <a:r>
              <a:rPr lang="en-US" sz="1600" dirty="0">
                <a:effectLst/>
                <a:latin typeface="Century Gothic" panose="020B0502020202020204" pitchFamily="34" charset="0"/>
                <a:ea typeface="Calibri" panose="020F0502020204030204" pitchFamily="34" charset="0"/>
                <a:cs typeface="Times New Roman" panose="02020603050405020304" pitchFamily="18" charset="0"/>
              </a:rPr>
              <a:t>of contract rent for a vacant </a:t>
            </a:r>
          </a:p>
          <a:p>
            <a:pPr algn="ctr"/>
            <a:r>
              <a:rPr lang="en-US" sz="1600" dirty="0">
                <a:effectLst/>
                <a:latin typeface="Century Gothic" panose="020B0502020202020204" pitchFamily="34" charset="0"/>
                <a:ea typeface="Calibri" panose="020F0502020204030204" pitchFamily="34" charset="0"/>
                <a:cs typeface="Times New Roman" panose="02020603050405020304" pitchFamily="18" charset="0"/>
              </a:rPr>
              <a:t>unit is ready for occupancy until the day the </a:t>
            </a:r>
          </a:p>
          <a:p>
            <a:pPr algn="ctr"/>
            <a:r>
              <a:rPr lang="en-US" sz="1600" dirty="0">
                <a:effectLst/>
                <a:latin typeface="Century Gothic" panose="020B0502020202020204" pitchFamily="34" charset="0"/>
                <a:ea typeface="Calibri" panose="020F0502020204030204" pitchFamily="34" charset="0"/>
                <a:cs typeface="Times New Roman" panose="02020603050405020304" pitchFamily="18" charset="0"/>
              </a:rPr>
              <a:t>unit is reoccupied for up to </a:t>
            </a:r>
            <a:r>
              <a:rPr lang="en-US" sz="2000" b="1" dirty="0">
                <a:solidFill>
                  <a:srgbClr val="3075B8"/>
                </a:solidFill>
                <a:effectLst/>
                <a:latin typeface="Century Gothic" panose="020B0502020202020204" pitchFamily="34" charset="0"/>
                <a:ea typeface="Calibri" panose="020F0502020204030204" pitchFamily="34" charset="0"/>
                <a:cs typeface="Times New Roman" panose="02020603050405020304" pitchFamily="18" charset="0"/>
              </a:rPr>
              <a:t>60 Days.</a:t>
            </a:r>
            <a:endParaRPr lang="en-US" sz="2000" b="1" dirty="0">
              <a:solidFill>
                <a:srgbClr val="3075B8"/>
              </a:solidFill>
            </a:endParaRPr>
          </a:p>
          <a:p>
            <a:endParaRPr lang="en-US" dirty="0"/>
          </a:p>
        </p:txBody>
      </p:sp>
      <p:sp>
        <p:nvSpPr>
          <p:cNvPr id="21" name="TextBox 20">
            <a:extLst>
              <a:ext uri="{FF2B5EF4-FFF2-40B4-BE49-F238E27FC236}">
                <a16:creationId xmlns:a16="http://schemas.microsoft.com/office/drawing/2014/main" id="{BC9BA7E3-AD77-49FC-9EFB-01192124373A}"/>
              </a:ext>
            </a:extLst>
          </p:cNvPr>
          <p:cNvSpPr txBox="1"/>
          <p:nvPr/>
        </p:nvSpPr>
        <p:spPr>
          <a:xfrm>
            <a:off x="5741343" y="1651778"/>
            <a:ext cx="6215743" cy="400110"/>
          </a:xfrm>
          <a:prstGeom prst="rect">
            <a:avLst/>
          </a:prstGeom>
          <a:noFill/>
        </p:spPr>
        <p:txBody>
          <a:bodyPr wrap="square" rtlCol="0">
            <a:spAutoFit/>
          </a:bodyPr>
          <a:lstStyle/>
          <a:p>
            <a:pPr algn="ctr"/>
            <a:r>
              <a:rPr lang="en-US" sz="2000" b="1" dirty="0">
                <a:solidFill>
                  <a:srgbClr val="3075B8"/>
                </a:solidFill>
                <a:latin typeface="Century Gothic" panose="020B0502020202020204" pitchFamily="34" charset="0"/>
                <a:ea typeface="Calibri" panose="020F0502020204030204" pitchFamily="34" charset="0"/>
                <a:cs typeface="Times New Roman" panose="02020603050405020304" pitchFamily="18" charset="0"/>
              </a:rPr>
              <a:t>CLAIMS MUST BE SUBMITTED </a:t>
            </a:r>
            <a:endParaRPr lang="en-US" b="1" dirty="0">
              <a:solidFill>
                <a:srgbClr val="3075B8"/>
              </a:solidFill>
            </a:endParaRPr>
          </a:p>
        </p:txBody>
      </p:sp>
      <p:sp>
        <p:nvSpPr>
          <p:cNvPr id="23" name="TextBox 22">
            <a:extLst>
              <a:ext uri="{FF2B5EF4-FFF2-40B4-BE49-F238E27FC236}">
                <a16:creationId xmlns:a16="http://schemas.microsoft.com/office/drawing/2014/main" id="{F0D307DF-35A0-4CC2-89E1-32A2410049FF}"/>
              </a:ext>
            </a:extLst>
          </p:cNvPr>
          <p:cNvSpPr txBox="1"/>
          <p:nvPr/>
        </p:nvSpPr>
        <p:spPr>
          <a:xfrm>
            <a:off x="5833871" y="2106738"/>
            <a:ext cx="6030686" cy="923330"/>
          </a:xfrm>
          <a:prstGeom prst="rect">
            <a:avLst/>
          </a:prstGeom>
          <a:noFill/>
        </p:spPr>
        <p:txBody>
          <a:bodyPr wrap="square" rtlCol="0">
            <a:spAutoFit/>
          </a:bodyPr>
          <a:lstStyle/>
          <a:p>
            <a:pPr algn="ctr"/>
            <a:r>
              <a:rPr lang="en-US" sz="1600" dirty="0">
                <a:effectLst/>
                <a:latin typeface="Century Gothic" panose="020B0502020202020204" pitchFamily="34" charset="0"/>
                <a:ea typeface="Calibri" panose="020F0502020204030204" pitchFamily="34" charset="0"/>
                <a:cs typeface="Times New Roman" panose="02020603050405020304" pitchFamily="18" charset="0"/>
              </a:rPr>
              <a:t>No more than </a:t>
            </a:r>
            <a:r>
              <a:rPr lang="en-US" sz="2000" b="1" dirty="0">
                <a:solidFill>
                  <a:srgbClr val="3075B8"/>
                </a:solidFill>
                <a:latin typeface="Century Gothic" panose="020B0502020202020204" pitchFamily="34" charset="0"/>
                <a:ea typeface="Calibri" panose="020F0502020204030204" pitchFamily="34" charset="0"/>
                <a:cs typeface="Times New Roman" panose="02020603050405020304" pitchFamily="18" charset="0"/>
              </a:rPr>
              <a:t>1</a:t>
            </a:r>
            <a:r>
              <a:rPr lang="en-US" sz="2000" b="1" dirty="0">
                <a:solidFill>
                  <a:srgbClr val="3075B8"/>
                </a:solidFill>
                <a:effectLst/>
                <a:latin typeface="Century Gothic" panose="020B0502020202020204" pitchFamily="34" charset="0"/>
                <a:ea typeface="Calibri" panose="020F0502020204030204" pitchFamily="34" charset="0"/>
                <a:cs typeface="Times New Roman" panose="02020603050405020304" pitchFamily="18" charset="0"/>
              </a:rPr>
              <a:t>80</a:t>
            </a:r>
            <a:r>
              <a:rPr lang="en-US" sz="2000" b="1" dirty="0">
                <a:solidFill>
                  <a:srgbClr val="3075B8"/>
                </a:solidFill>
                <a:latin typeface="Century Gothic" panose="020B0502020202020204" pitchFamily="34" charset="0"/>
                <a:ea typeface="Calibri" panose="020F0502020204030204" pitchFamily="34" charset="0"/>
                <a:cs typeface="Times New Roman" panose="02020603050405020304" pitchFamily="18" charset="0"/>
              </a:rPr>
              <a:t> Days</a:t>
            </a:r>
            <a:r>
              <a:rPr lang="en-US" sz="2000" b="1" dirty="0">
                <a:solidFill>
                  <a:srgbClr val="3075B8"/>
                </a:solidFill>
                <a:effectLst/>
                <a:latin typeface="Century Gothic" panose="020B0502020202020204" pitchFamily="34" charset="0"/>
                <a:ea typeface="Calibri" panose="020F0502020204030204" pitchFamily="34" charset="0"/>
                <a:cs typeface="Times New Roman" panose="02020603050405020304" pitchFamily="18" charset="0"/>
              </a:rPr>
              <a:t> </a:t>
            </a:r>
            <a:r>
              <a:rPr lang="en-US" sz="1600" dirty="0">
                <a:effectLst/>
                <a:latin typeface="Century Gothic" panose="020B0502020202020204" pitchFamily="34" charset="0"/>
                <a:ea typeface="Calibri" panose="020F0502020204030204" pitchFamily="34" charset="0"/>
                <a:cs typeface="Times New Roman" panose="02020603050405020304" pitchFamily="18" charset="0"/>
              </a:rPr>
              <a:t>from the date </a:t>
            </a:r>
          </a:p>
          <a:p>
            <a:pPr algn="ctr"/>
            <a:r>
              <a:rPr lang="en-US" sz="1600" dirty="0">
                <a:effectLst/>
                <a:latin typeface="Century Gothic" panose="020B0502020202020204" pitchFamily="34" charset="0"/>
                <a:ea typeface="Calibri" panose="020F0502020204030204" pitchFamily="34" charset="0"/>
                <a:cs typeface="Times New Roman" panose="02020603050405020304" pitchFamily="18" charset="0"/>
              </a:rPr>
              <a:t>the unit was made ready for occupancy.</a:t>
            </a:r>
            <a:endParaRPr lang="en-US" sz="2000" b="1" dirty="0">
              <a:solidFill>
                <a:srgbClr val="3075B8"/>
              </a:solidFill>
            </a:endParaRPr>
          </a:p>
          <a:p>
            <a:endParaRPr lang="en-US" dirty="0"/>
          </a:p>
        </p:txBody>
      </p:sp>
    </p:spTree>
    <p:extLst>
      <p:ext uri="{BB962C8B-B14F-4D97-AF65-F5344CB8AC3E}">
        <p14:creationId xmlns:p14="http://schemas.microsoft.com/office/powerpoint/2010/main" val="4261334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750" fill="hold"/>
                                        <p:tgtEl>
                                          <p:spTgt spid="15"/>
                                        </p:tgtEl>
                                        <p:attrNameLst>
                                          <p:attrName>ppt_w</p:attrName>
                                        </p:attrNameLst>
                                      </p:cBhvr>
                                      <p:tavLst>
                                        <p:tav tm="0">
                                          <p:val>
                                            <p:fltVal val="0"/>
                                          </p:val>
                                        </p:tav>
                                        <p:tav tm="100000">
                                          <p:val>
                                            <p:strVal val="#ppt_w"/>
                                          </p:val>
                                        </p:tav>
                                      </p:tavLst>
                                    </p:anim>
                                    <p:anim calcmode="lin" valueType="num">
                                      <p:cBhvr>
                                        <p:cTn id="8" dur="750" fill="hold"/>
                                        <p:tgtEl>
                                          <p:spTgt spid="15"/>
                                        </p:tgtEl>
                                        <p:attrNameLst>
                                          <p:attrName>ppt_h</p:attrName>
                                        </p:attrNameLst>
                                      </p:cBhvr>
                                      <p:tavLst>
                                        <p:tav tm="0">
                                          <p:val>
                                            <p:fltVal val="0"/>
                                          </p:val>
                                        </p:tav>
                                        <p:tav tm="100000">
                                          <p:val>
                                            <p:strVal val="#ppt_h"/>
                                          </p:val>
                                        </p:tav>
                                      </p:tavLst>
                                    </p:anim>
                                    <p:animEffect transition="in" filter="fade">
                                      <p:cBhvr>
                                        <p:cTn id="9" dur="750"/>
                                        <p:tgtEl>
                                          <p:spTgt spid="15"/>
                                        </p:tgtEl>
                                      </p:cBhvr>
                                    </p:animEffect>
                                  </p:childTnLst>
                                </p:cTn>
                              </p:par>
                            </p:childTnLst>
                          </p:cTn>
                        </p:par>
                        <p:par>
                          <p:cTn id="10" fill="hold">
                            <p:stCondLst>
                              <p:cond delay="750"/>
                            </p:stCondLst>
                            <p:childTnLst>
                              <p:par>
                                <p:cTn id="11" presetID="22" presetClass="entr" presetSubtype="1"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up)">
                                      <p:cBhvr>
                                        <p:cTn id="13" dur="125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p:cTn id="18" dur="750" fill="hold"/>
                                        <p:tgtEl>
                                          <p:spTgt spid="18"/>
                                        </p:tgtEl>
                                        <p:attrNameLst>
                                          <p:attrName>ppt_w</p:attrName>
                                        </p:attrNameLst>
                                      </p:cBhvr>
                                      <p:tavLst>
                                        <p:tav tm="0">
                                          <p:val>
                                            <p:fltVal val="0"/>
                                          </p:val>
                                        </p:tav>
                                        <p:tav tm="100000">
                                          <p:val>
                                            <p:strVal val="#ppt_w"/>
                                          </p:val>
                                        </p:tav>
                                      </p:tavLst>
                                    </p:anim>
                                    <p:anim calcmode="lin" valueType="num">
                                      <p:cBhvr>
                                        <p:cTn id="19" dur="750" fill="hold"/>
                                        <p:tgtEl>
                                          <p:spTgt spid="18"/>
                                        </p:tgtEl>
                                        <p:attrNameLst>
                                          <p:attrName>ppt_h</p:attrName>
                                        </p:attrNameLst>
                                      </p:cBhvr>
                                      <p:tavLst>
                                        <p:tav tm="0">
                                          <p:val>
                                            <p:fltVal val="0"/>
                                          </p:val>
                                        </p:tav>
                                        <p:tav tm="100000">
                                          <p:val>
                                            <p:strVal val="#ppt_h"/>
                                          </p:val>
                                        </p:tav>
                                      </p:tavLst>
                                    </p:anim>
                                    <p:animEffect transition="in" filter="fade">
                                      <p:cBhvr>
                                        <p:cTn id="20" dur="750"/>
                                        <p:tgtEl>
                                          <p:spTgt spid="18"/>
                                        </p:tgtEl>
                                      </p:cBhvr>
                                    </p:animEffect>
                                  </p:childTnLst>
                                </p:cTn>
                              </p:par>
                              <p:par>
                                <p:cTn id="21" presetID="1" presetClass="exit" presetSubtype="0" fill="hold" grpId="1" nodeType="withEffect">
                                  <p:stCondLst>
                                    <p:cond delay="0"/>
                                  </p:stCondLst>
                                  <p:childTnLst>
                                    <p:set>
                                      <p:cBhvr>
                                        <p:cTn id="22" dur="1" fill="hold">
                                          <p:stCondLst>
                                            <p:cond delay="0"/>
                                          </p:stCondLst>
                                        </p:cTn>
                                        <p:tgtEl>
                                          <p:spTgt spid="15"/>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17"/>
                                        </p:tgtEl>
                                        <p:attrNameLst>
                                          <p:attrName>style.visibility</p:attrName>
                                        </p:attrNameLst>
                                      </p:cBhvr>
                                      <p:to>
                                        <p:strVal val="hidden"/>
                                      </p:to>
                                    </p:set>
                                  </p:childTnLst>
                                </p:cTn>
                              </p:par>
                            </p:childTnLst>
                          </p:cTn>
                        </p:par>
                        <p:par>
                          <p:cTn id="25" fill="hold">
                            <p:stCondLst>
                              <p:cond delay="750"/>
                            </p:stCondLst>
                            <p:childTnLst>
                              <p:par>
                                <p:cTn id="26" presetID="22" presetClass="entr" presetSubtype="1" fill="hold" grpId="0" nodeType="after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up)">
                                      <p:cBhvr>
                                        <p:cTn id="28" dur="1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p:cTn id="33" dur="750" fill="hold"/>
                                        <p:tgtEl>
                                          <p:spTgt spid="21"/>
                                        </p:tgtEl>
                                        <p:attrNameLst>
                                          <p:attrName>ppt_w</p:attrName>
                                        </p:attrNameLst>
                                      </p:cBhvr>
                                      <p:tavLst>
                                        <p:tav tm="0">
                                          <p:val>
                                            <p:fltVal val="0"/>
                                          </p:val>
                                        </p:tav>
                                        <p:tav tm="100000">
                                          <p:val>
                                            <p:strVal val="#ppt_w"/>
                                          </p:val>
                                        </p:tav>
                                      </p:tavLst>
                                    </p:anim>
                                    <p:anim calcmode="lin" valueType="num">
                                      <p:cBhvr>
                                        <p:cTn id="34" dur="750" fill="hold"/>
                                        <p:tgtEl>
                                          <p:spTgt spid="21"/>
                                        </p:tgtEl>
                                        <p:attrNameLst>
                                          <p:attrName>ppt_h</p:attrName>
                                        </p:attrNameLst>
                                      </p:cBhvr>
                                      <p:tavLst>
                                        <p:tav tm="0">
                                          <p:val>
                                            <p:fltVal val="0"/>
                                          </p:val>
                                        </p:tav>
                                        <p:tav tm="100000">
                                          <p:val>
                                            <p:strVal val="#ppt_h"/>
                                          </p:val>
                                        </p:tav>
                                      </p:tavLst>
                                    </p:anim>
                                    <p:animEffect transition="in" filter="fade">
                                      <p:cBhvr>
                                        <p:cTn id="35" dur="750"/>
                                        <p:tgtEl>
                                          <p:spTgt spid="21"/>
                                        </p:tgtEl>
                                      </p:cBhvr>
                                    </p:animEffect>
                                  </p:childTnLst>
                                </p:cTn>
                              </p:par>
                              <p:par>
                                <p:cTn id="36" presetID="1" presetClass="exit" presetSubtype="0" fill="hold" grpId="1" nodeType="withEffect">
                                  <p:stCondLst>
                                    <p:cond delay="0"/>
                                  </p:stCondLst>
                                  <p:childTnLst>
                                    <p:set>
                                      <p:cBhvr>
                                        <p:cTn id="37" dur="1" fill="hold">
                                          <p:stCondLst>
                                            <p:cond delay="0"/>
                                          </p:stCondLst>
                                        </p:cTn>
                                        <p:tgtEl>
                                          <p:spTgt spid="18"/>
                                        </p:tgtEl>
                                        <p:attrNameLst>
                                          <p:attrName>style.visibility</p:attrName>
                                        </p:attrNameLst>
                                      </p:cBhvr>
                                      <p:to>
                                        <p:strVal val="hidden"/>
                                      </p:to>
                                    </p:set>
                                  </p:childTnLst>
                                </p:cTn>
                              </p:par>
                              <p:par>
                                <p:cTn id="38" presetID="1" presetClass="exit" presetSubtype="0" fill="hold" grpId="1" nodeType="withEffect">
                                  <p:stCondLst>
                                    <p:cond delay="0"/>
                                  </p:stCondLst>
                                  <p:childTnLst>
                                    <p:set>
                                      <p:cBhvr>
                                        <p:cTn id="39" dur="1" fill="hold">
                                          <p:stCondLst>
                                            <p:cond delay="0"/>
                                          </p:stCondLst>
                                        </p:cTn>
                                        <p:tgtEl>
                                          <p:spTgt spid="19"/>
                                        </p:tgtEl>
                                        <p:attrNameLst>
                                          <p:attrName>style.visibility</p:attrName>
                                        </p:attrNameLst>
                                      </p:cBhvr>
                                      <p:to>
                                        <p:strVal val="hidden"/>
                                      </p:to>
                                    </p:set>
                                  </p:childTnLst>
                                </p:cTn>
                              </p:par>
                            </p:childTnLst>
                          </p:cTn>
                        </p:par>
                        <p:par>
                          <p:cTn id="40" fill="hold">
                            <p:stCondLst>
                              <p:cond delay="750"/>
                            </p:stCondLst>
                            <p:childTnLst>
                              <p:par>
                                <p:cTn id="41" presetID="22" presetClass="entr" presetSubtype="1" fill="hold" grpId="0" nodeType="after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wipe(up)">
                                      <p:cBhvr>
                                        <p:cTn id="43" dur="1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17" grpId="0"/>
      <p:bldP spid="17" grpId="1"/>
      <p:bldP spid="18" grpId="0"/>
      <p:bldP spid="18" grpId="1"/>
      <p:bldP spid="19" grpId="0"/>
      <p:bldP spid="19" grpId="1"/>
      <p:bldP spid="21" grpId="0"/>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Text&#10;&#10;Description automatically generated with medium confidence">
            <a:extLst>
              <a:ext uri="{FF2B5EF4-FFF2-40B4-BE49-F238E27FC236}">
                <a16:creationId xmlns:a16="http://schemas.microsoft.com/office/drawing/2014/main" id="{A2060924-A682-41AB-AB3A-47AE6E3B76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7" name="TextBox 6">
            <a:extLst>
              <a:ext uri="{FF2B5EF4-FFF2-40B4-BE49-F238E27FC236}">
                <a16:creationId xmlns:a16="http://schemas.microsoft.com/office/drawing/2014/main" id="{AE5AC4A0-6D18-43C7-88FA-6B733DEE8FF1}"/>
              </a:ext>
            </a:extLst>
          </p:cNvPr>
          <p:cNvSpPr txBox="1"/>
          <p:nvPr/>
        </p:nvSpPr>
        <p:spPr>
          <a:xfrm>
            <a:off x="5909653" y="221093"/>
            <a:ext cx="6975196" cy="954107"/>
          </a:xfrm>
          <a:prstGeom prst="rect">
            <a:avLst/>
          </a:prstGeom>
          <a:noFill/>
        </p:spPr>
        <p:txBody>
          <a:bodyPr wrap="square" rtlCol="0">
            <a:spAutoFit/>
          </a:bodyPr>
          <a:lstStyle/>
          <a:p>
            <a:pPr algn="ctr"/>
            <a:r>
              <a:rPr lang="en-US" sz="2800" b="1" dirty="0">
                <a:solidFill>
                  <a:srgbClr val="1A4061"/>
                </a:solidFill>
                <a:latin typeface="Century Gothic" panose="020B0502020202020204" pitchFamily="34" charset="0"/>
                <a:ea typeface="Calibri" panose="020F0502020204030204" pitchFamily="34" charset="0"/>
                <a:cs typeface="Times New Roman" panose="02020603050405020304" pitchFamily="18" charset="0"/>
              </a:rPr>
              <a:t>WHAT UNITS ARE</a:t>
            </a:r>
          </a:p>
          <a:p>
            <a:pPr algn="ctr"/>
            <a:r>
              <a:rPr lang="en-US" sz="2800" b="1" dirty="0">
                <a:solidFill>
                  <a:srgbClr val="1A4061"/>
                </a:solidFill>
                <a:latin typeface="Century Gothic" panose="020B0502020202020204" pitchFamily="34" charset="0"/>
                <a:ea typeface="Calibri" panose="020F0502020204030204" pitchFamily="34" charset="0"/>
                <a:cs typeface="Times New Roman" panose="02020603050405020304" pitchFamily="18" charset="0"/>
              </a:rPr>
              <a:t> ELIGIBLE FOR CLAIMS?</a:t>
            </a:r>
            <a:endParaRPr lang="en-US" sz="2400" b="1" dirty="0">
              <a:solidFill>
                <a:srgbClr val="1A4061"/>
              </a:solidFill>
            </a:endParaRPr>
          </a:p>
        </p:txBody>
      </p:sp>
      <p:sp>
        <p:nvSpPr>
          <p:cNvPr id="9" name="TextBox 8">
            <a:extLst>
              <a:ext uri="{FF2B5EF4-FFF2-40B4-BE49-F238E27FC236}">
                <a16:creationId xmlns:a16="http://schemas.microsoft.com/office/drawing/2014/main" id="{16231A1C-4488-43FC-8300-657B92619ECB}"/>
              </a:ext>
            </a:extLst>
          </p:cNvPr>
          <p:cNvSpPr txBox="1"/>
          <p:nvPr/>
        </p:nvSpPr>
        <p:spPr>
          <a:xfrm>
            <a:off x="273646" y="1173556"/>
            <a:ext cx="5799818" cy="2339102"/>
          </a:xfrm>
          <a:prstGeom prst="rect">
            <a:avLst/>
          </a:prstGeom>
          <a:noFill/>
        </p:spPr>
        <p:txBody>
          <a:bodyPr wrap="square" rtlCol="0">
            <a:spAutoFit/>
          </a:bodyPr>
          <a:lstStyle/>
          <a:p>
            <a:pPr marL="285750" indent="-285750">
              <a:buClr>
                <a:srgbClr val="3075B7"/>
              </a:buClr>
              <a:buFont typeface="Wingdings" panose="05000000000000000000" pitchFamily="2" charset="2"/>
              <a:buChar char="q"/>
            </a:pPr>
            <a:r>
              <a:rPr lang="en-US" sz="1400" dirty="0">
                <a:latin typeface="Century Gothic" panose="020B0502020202020204" pitchFamily="34" charset="0"/>
              </a:rPr>
              <a:t>Former resident was a </a:t>
            </a:r>
            <a:r>
              <a:rPr lang="en-US" sz="1400" b="1" dirty="0">
                <a:solidFill>
                  <a:srgbClr val="3075B7"/>
                </a:solidFill>
                <a:latin typeface="Century Gothic" panose="020B0502020202020204" pitchFamily="34" charset="0"/>
              </a:rPr>
              <a:t>Subsidized Household</a:t>
            </a:r>
            <a:r>
              <a:rPr lang="en-US" sz="1400" dirty="0">
                <a:latin typeface="Century Gothic" panose="020B0502020202020204" pitchFamily="34" charset="0"/>
              </a:rPr>
              <a:t>.</a:t>
            </a:r>
          </a:p>
          <a:p>
            <a:pPr marL="285750" indent="-285750">
              <a:buClr>
                <a:srgbClr val="3075B7"/>
              </a:buClr>
              <a:buFont typeface="Wingdings" panose="05000000000000000000" pitchFamily="2" charset="2"/>
              <a:buChar char="q"/>
            </a:pPr>
            <a:endParaRPr lang="en-US" sz="1400" dirty="0">
              <a:latin typeface="Century Gothic" panose="020B0502020202020204" pitchFamily="34" charset="0"/>
            </a:endParaRPr>
          </a:p>
          <a:p>
            <a:pPr marL="285750" indent="-285750">
              <a:buClr>
                <a:srgbClr val="3075B7"/>
              </a:buClr>
              <a:buFont typeface="Wingdings" panose="05000000000000000000" pitchFamily="2" charset="2"/>
              <a:buChar char="q"/>
            </a:pPr>
            <a:r>
              <a:rPr lang="en-US" sz="1400" dirty="0">
                <a:latin typeface="Century Gothic" panose="020B0502020202020204" pitchFamily="34" charset="0"/>
              </a:rPr>
              <a:t>Household </a:t>
            </a:r>
            <a:r>
              <a:rPr lang="en-US" sz="1400" b="1" dirty="0">
                <a:solidFill>
                  <a:srgbClr val="3075B7"/>
                </a:solidFill>
                <a:latin typeface="Century Gothic" panose="020B0502020202020204" pitchFamily="34" charset="0"/>
              </a:rPr>
              <a:t>Terminated for Failure to Comply</a:t>
            </a:r>
            <a:r>
              <a:rPr lang="en-US" sz="1400" dirty="0">
                <a:latin typeface="Century Gothic" panose="020B0502020202020204" pitchFamily="34" charset="0"/>
              </a:rPr>
              <a:t>.</a:t>
            </a:r>
          </a:p>
          <a:p>
            <a:pPr marL="285750" indent="-285750">
              <a:buClr>
                <a:srgbClr val="3075B7"/>
              </a:buClr>
              <a:buFont typeface="Wingdings" panose="05000000000000000000" pitchFamily="2" charset="2"/>
              <a:buChar char="q"/>
            </a:pPr>
            <a:endParaRPr lang="en-US" sz="1400" dirty="0">
              <a:latin typeface="Century Gothic" panose="020B0502020202020204" pitchFamily="34" charset="0"/>
            </a:endParaRPr>
          </a:p>
          <a:p>
            <a:pPr marL="285750" indent="-285750">
              <a:buClr>
                <a:srgbClr val="3075B7"/>
              </a:buClr>
              <a:buFont typeface="Wingdings" panose="05000000000000000000" pitchFamily="2" charset="2"/>
              <a:buChar char="q"/>
            </a:pPr>
            <a:r>
              <a:rPr lang="en-US" sz="1400" dirty="0">
                <a:latin typeface="Century Gothic" panose="020B0502020202020204" pitchFamily="34" charset="0"/>
              </a:rPr>
              <a:t>The unit is </a:t>
            </a:r>
            <a:r>
              <a:rPr lang="en-US" sz="1400" b="1" dirty="0">
                <a:solidFill>
                  <a:srgbClr val="3075B7"/>
                </a:solidFill>
                <a:latin typeface="Century Gothic" panose="020B0502020202020204" pitchFamily="34" charset="0"/>
              </a:rPr>
              <a:t>Decent, Safe, and Sanitary</a:t>
            </a:r>
            <a:r>
              <a:rPr lang="en-US" sz="1400" dirty="0">
                <a:latin typeface="Century Gothic" panose="020B0502020202020204" pitchFamily="34" charset="0"/>
              </a:rPr>
              <a:t>. </a:t>
            </a:r>
          </a:p>
          <a:p>
            <a:pPr marL="285750" indent="-285750">
              <a:buClr>
                <a:srgbClr val="3075B7"/>
              </a:buClr>
              <a:buFont typeface="Wingdings" panose="05000000000000000000" pitchFamily="2" charset="2"/>
              <a:buChar char="q"/>
            </a:pPr>
            <a:endParaRPr lang="en-US" sz="1400" dirty="0">
              <a:latin typeface="Century Gothic" panose="020B0502020202020204" pitchFamily="34" charset="0"/>
            </a:endParaRPr>
          </a:p>
          <a:p>
            <a:pPr marL="285750" indent="-285750">
              <a:buClr>
                <a:srgbClr val="3075B7"/>
              </a:buClr>
              <a:buFont typeface="Wingdings" panose="05000000000000000000" pitchFamily="2" charset="2"/>
              <a:buChar char="q"/>
            </a:pPr>
            <a:r>
              <a:rPr lang="en-US" sz="1400" dirty="0">
                <a:latin typeface="Century Gothic" panose="020B0502020202020204" pitchFamily="34" charset="0"/>
              </a:rPr>
              <a:t>The owner has done </a:t>
            </a:r>
            <a:r>
              <a:rPr lang="en-US" sz="1400" b="1" dirty="0">
                <a:solidFill>
                  <a:srgbClr val="3075B7"/>
                </a:solidFill>
                <a:latin typeface="Century Gothic" panose="020B0502020202020204" pitchFamily="34" charset="0"/>
              </a:rPr>
              <a:t>All Feasible Actions </a:t>
            </a:r>
            <a:r>
              <a:rPr lang="en-US" sz="1400" dirty="0">
                <a:latin typeface="Century Gothic" panose="020B0502020202020204" pitchFamily="34" charset="0"/>
              </a:rPr>
              <a:t>to fill vacancy.</a:t>
            </a:r>
          </a:p>
          <a:p>
            <a:pPr marL="285750" indent="-285750">
              <a:buClr>
                <a:srgbClr val="3075B7"/>
              </a:buClr>
              <a:buFont typeface="Wingdings" panose="05000000000000000000" pitchFamily="2" charset="2"/>
              <a:buChar char="q"/>
            </a:pPr>
            <a:endParaRPr lang="en-US" sz="1400" dirty="0">
              <a:latin typeface="Century Gothic" panose="020B0502020202020204" pitchFamily="34" charset="0"/>
            </a:endParaRPr>
          </a:p>
          <a:p>
            <a:pPr marL="285750" indent="-285750">
              <a:buClr>
                <a:srgbClr val="3075B7"/>
              </a:buClr>
              <a:buFont typeface="Wingdings" panose="05000000000000000000" pitchFamily="2" charset="2"/>
              <a:buChar char="q"/>
            </a:pPr>
            <a:r>
              <a:rPr lang="en-US" sz="1400" dirty="0">
                <a:latin typeface="Century Gothic" panose="020B0502020202020204" pitchFamily="34" charset="0"/>
              </a:rPr>
              <a:t>The owner has </a:t>
            </a:r>
            <a:r>
              <a:rPr lang="en-US" sz="1400" b="1" dirty="0">
                <a:solidFill>
                  <a:srgbClr val="3075B7"/>
                </a:solidFill>
                <a:latin typeface="Century Gothic" panose="020B0502020202020204" pitchFamily="34" charset="0"/>
              </a:rPr>
              <a:t>“Worked” </a:t>
            </a:r>
            <a:r>
              <a:rPr lang="en-US" sz="1400" dirty="0">
                <a:latin typeface="Century Gothic" panose="020B0502020202020204" pitchFamily="34" charset="0"/>
              </a:rPr>
              <a:t>the waiting list.</a:t>
            </a:r>
          </a:p>
          <a:p>
            <a:endParaRPr lang="en-US" sz="2000" b="1" dirty="0">
              <a:solidFill>
                <a:srgbClr val="3075B7"/>
              </a:solidFill>
              <a:latin typeface="Century Gothic" panose="020B0502020202020204" pitchFamily="34" charset="0"/>
            </a:endParaRPr>
          </a:p>
        </p:txBody>
      </p:sp>
      <p:grpSp>
        <p:nvGrpSpPr>
          <p:cNvPr id="21" name="Group 20">
            <a:extLst>
              <a:ext uri="{FF2B5EF4-FFF2-40B4-BE49-F238E27FC236}">
                <a16:creationId xmlns:a16="http://schemas.microsoft.com/office/drawing/2014/main" id="{1D884C37-967E-4AB8-8A3D-44BA6FB8AB9B}"/>
              </a:ext>
            </a:extLst>
          </p:cNvPr>
          <p:cNvGrpSpPr/>
          <p:nvPr/>
        </p:nvGrpSpPr>
        <p:grpSpPr>
          <a:xfrm>
            <a:off x="408596" y="355950"/>
            <a:ext cx="2683054" cy="501921"/>
            <a:chOff x="1832028" y="222784"/>
            <a:chExt cx="2683054" cy="501921"/>
          </a:xfrm>
        </p:grpSpPr>
        <p:sp>
          <p:nvSpPr>
            <p:cNvPr id="16" name="Rectangle: Rounded Corners 15">
              <a:extLst>
                <a:ext uri="{FF2B5EF4-FFF2-40B4-BE49-F238E27FC236}">
                  <a16:creationId xmlns:a16="http://schemas.microsoft.com/office/drawing/2014/main" id="{737C70CF-40A8-409E-967C-A0A0F8996CA9}"/>
                </a:ext>
              </a:extLst>
            </p:cNvPr>
            <p:cNvSpPr/>
            <p:nvPr/>
          </p:nvSpPr>
          <p:spPr>
            <a:xfrm>
              <a:off x="1832028" y="222784"/>
              <a:ext cx="2683054" cy="501921"/>
            </a:xfrm>
            <a:prstGeom prst="roundRect">
              <a:avLst/>
            </a:prstGeom>
            <a:solidFill>
              <a:srgbClr val="3075B7">
                <a:alpha val="53000"/>
              </a:srgb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BBF6C73-A11D-4E2B-8604-88DEE9C4E47D}"/>
                </a:ext>
              </a:extLst>
            </p:cNvPr>
            <p:cNvSpPr txBox="1"/>
            <p:nvPr/>
          </p:nvSpPr>
          <p:spPr>
            <a:xfrm>
              <a:off x="2021852" y="246463"/>
              <a:ext cx="2303406" cy="461665"/>
            </a:xfrm>
            <a:prstGeom prst="rect">
              <a:avLst/>
            </a:prstGeom>
            <a:noFill/>
          </p:spPr>
          <p:txBody>
            <a:bodyPr wrap="square" rtlCol="0">
              <a:spAutoFit/>
            </a:bodyPr>
            <a:lstStyle/>
            <a:p>
              <a:pPr algn="ctr"/>
              <a:r>
                <a:rPr lang="en-US" sz="2400" b="1" dirty="0">
                  <a:solidFill>
                    <a:srgbClr val="1A4061"/>
                  </a:solidFill>
                  <a:latin typeface="Century Gothic" panose="020B0502020202020204" pitchFamily="34" charset="0"/>
                  <a:ea typeface="Calibri" panose="020F0502020204030204" pitchFamily="34" charset="0"/>
                  <a:cs typeface="Times New Roman" panose="02020603050405020304" pitchFamily="18" charset="0"/>
                </a:rPr>
                <a:t>ELIGIBLE</a:t>
              </a:r>
              <a:endParaRPr lang="en-US" sz="2000" b="1" dirty="0">
                <a:solidFill>
                  <a:srgbClr val="1A4061"/>
                </a:solidFill>
              </a:endParaRPr>
            </a:p>
          </p:txBody>
        </p:sp>
      </p:grpSp>
      <p:grpSp>
        <p:nvGrpSpPr>
          <p:cNvPr id="20" name="Group 19">
            <a:extLst>
              <a:ext uri="{FF2B5EF4-FFF2-40B4-BE49-F238E27FC236}">
                <a16:creationId xmlns:a16="http://schemas.microsoft.com/office/drawing/2014/main" id="{39B3D536-FED6-4C98-B4CE-959A52BD9E9C}"/>
              </a:ext>
            </a:extLst>
          </p:cNvPr>
          <p:cNvGrpSpPr/>
          <p:nvPr/>
        </p:nvGrpSpPr>
        <p:grpSpPr>
          <a:xfrm>
            <a:off x="273646" y="3828343"/>
            <a:ext cx="2683054" cy="501921"/>
            <a:chOff x="1832028" y="3905595"/>
            <a:chExt cx="2683054" cy="501921"/>
          </a:xfrm>
        </p:grpSpPr>
        <p:sp>
          <p:nvSpPr>
            <p:cNvPr id="18" name="Rectangle: Rounded Corners 17">
              <a:extLst>
                <a:ext uri="{FF2B5EF4-FFF2-40B4-BE49-F238E27FC236}">
                  <a16:creationId xmlns:a16="http://schemas.microsoft.com/office/drawing/2014/main" id="{FA8F58A5-C65B-4144-9668-EDEC1250CB4C}"/>
                </a:ext>
              </a:extLst>
            </p:cNvPr>
            <p:cNvSpPr/>
            <p:nvPr/>
          </p:nvSpPr>
          <p:spPr>
            <a:xfrm>
              <a:off x="1832028" y="3905595"/>
              <a:ext cx="2683054" cy="501921"/>
            </a:xfrm>
            <a:prstGeom prst="roundRect">
              <a:avLst/>
            </a:prstGeom>
            <a:solidFill>
              <a:srgbClr val="3075B7">
                <a:alpha val="53000"/>
              </a:srgb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C107C225-7D64-4263-839A-4D7F23203625}"/>
                </a:ext>
              </a:extLst>
            </p:cNvPr>
            <p:cNvSpPr txBox="1"/>
            <p:nvPr/>
          </p:nvSpPr>
          <p:spPr>
            <a:xfrm>
              <a:off x="2021852" y="3944160"/>
              <a:ext cx="2303406" cy="461665"/>
            </a:xfrm>
            <a:prstGeom prst="rect">
              <a:avLst/>
            </a:prstGeom>
            <a:noFill/>
          </p:spPr>
          <p:txBody>
            <a:bodyPr wrap="square" rtlCol="0">
              <a:spAutoFit/>
            </a:bodyPr>
            <a:lstStyle/>
            <a:p>
              <a:pPr algn="ctr"/>
              <a:r>
                <a:rPr lang="en-US" sz="2400" b="1" dirty="0">
                  <a:solidFill>
                    <a:srgbClr val="1A4061"/>
                  </a:solidFill>
                  <a:latin typeface="Century Gothic" panose="020B0502020202020204" pitchFamily="34" charset="0"/>
                  <a:ea typeface="Calibri" panose="020F0502020204030204" pitchFamily="34" charset="0"/>
                  <a:cs typeface="Times New Roman" panose="02020603050405020304" pitchFamily="18" charset="0"/>
                </a:rPr>
                <a:t>NOT ELIGIBLE</a:t>
              </a:r>
              <a:endParaRPr lang="en-US" sz="2000" b="1" dirty="0">
                <a:solidFill>
                  <a:srgbClr val="1A4061"/>
                </a:solidFill>
              </a:endParaRPr>
            </a:p>
          </p:txBody>
        </p:sp>
      </p:grpSp>
      <p:sp>
        <p:nvSpPr>
          <p:cNvPr id="22" name="TextBox 21">
            <a:extLst>
              <a:ext uri="{FF2B5EF4-FFF2-40B4-BE49-F238E27FC236}">
                <a16:creationId xmlns:a16="http://schemas.microsoft.com/office/drawing/2014/main" id="{953E1B25-4C4A-44B5-9179-7E2EE6FA1EB0}"/>
              </a:ext>
            </a:extLst>
          </p:cNvPr>
          <p:cNvSpPr txBox="1"/>
          <p:nvPr/>
        </p:nvSpPr>
        <p:spPr>
          <a:xfrm>
            <a:off x="273646" y="4608810"/>
            <a:ext cx="6671687" cy="836063"/>
          </a:xfrm>
          <a:prstGeom prst="rect">
            <a:avLst/>
          </a:prstGeom>
          <a:noFill/>
        </p:spPr>
        <p:txBody>
          <a:bodyPr wrap="square" rtlCol="0">
            <a:spAutoFit/>
          </a:bodyPr>
          <a:lstStyle/>
          <a:p>
            <a:pPr marL="285750" indent="-285750">
              <a:lnSpc>
                <a:spcPct val="150000"/>
              </a:lnSpc>
              <a:buClr>
                <a:srgbClr val="3075B7"/>
              </a:buClr>
              <a:buFont typeface="Wingdings" panose="05000000000000000000" pitchFamily="2" charset="2"/>
              <a:buChar char="q"/>
            </a:pPr>
            <a:r>
              <a:rPr lang="en-US" sz="1400" dirty="0">
                <a:latin typeface="Century Gothic" panose="020B0502020202020204" pitchFamily="34" charset="0"/>
              </a:rPr>
              <a:t>Former resident was a </a:t>
            </a:r>
            <a:r>
              <a:rPr lang="en-US" sz="1400" b="1" dirty="0">
                <a:solidFill>
                  <a:srgbClr val="3075B7"/>
                </a:solidFill>
                <a:latin typeface="Century Gothic" panose="020B0502020202020204" pitchFamily="34" charset="0"/>
              </a:rPr>
              <a:t>Market Household </a:t>
            </a:r>
            <a:r>
              <a:rPr lang="en-US" sz="1400" dirty="0">
                <a:latin typeface="Century Gothic" panose="020B0502020202020204" pitchFamily="34" charset="0"/>
              </a:rPr>
              <a:t>due to </a:t>
            </a:r>
            <a:r>
              <a:rPr lang="en-US" sz="1400" b="1" dirty="0">
                <a:solidFill>
                  <a:srgbClr val="3075B7"/>
                </a:solidFill>
                <a:latin typeface="Century Gothic" panose="020B0502020202020204" pitchFamily="34" charset="0"/>
              </a:rPr>
              <a:t>Income Increasing.</a:t>
            </a:r>
          </a:p>
          <a:p>
            <a:pPr marL="171450" indent="-171450">
              <a:lnSpc>
                <a:spcPct val="150000"/>
              </a:lnSpc>
              <a:buClr>
                <a:srgbClr val="3075B7"/>
              </a:buClr>
              <a:buFont typeface="Wingdings" panose="05000000000000000000" pitchFamily="2" charset="2"/>
              <a:buChar char="q"/>
            </a:pPr>
            <a:endParaRPr lang="en-US" sz="500" dirty="0">
              <a:latin typeface="Century Gothic" panose="020B0502020202020204" pitchFamily="34" charset="0"/>
            </a:endParaRPr>
          </a:p>
          <a:p>
            <a:pPr marL="285750" indent="-285750">
              <a:lnSpc>
                <a:spcPct val="150000"/>
              </a:lnSpc>
              <a:buClr>
                <a:srgbClr val="3075B7"/>
              </a:buClr>
              <a:buFont typeface="Wingdings" panose="05000000000000000000" pitchFamily="2" charset="2"/>
              <a:buChar char="q"/>
            </a:pPr>
            <a:r>
              <a:rPr lang="en-US" sz="1400" dirty="0">
                <a:latin typeface="Century Gothic" panose="020B0502020202020204" pitchFamily="34" charset="0"/>
              </a:rPr>
              <a:t>Unit was occupied by</a:t>
            </a:r>
            <a:r>
              <a:rPr lang="en-US" sz="1400" b="1" dirty="0">
                <a:solidFill>
                  <a:srgbClr val="3075B7"/>
                </a:solidFill>
                <a:latin typeface="Century Gothic" panose="020B0502020202020204" pitchFamily="34" charset="0"/>
              </a:rPr>
              <a:t> Security Personnel </a:t>
            </a:r>
            <a:r>
              <a:rPr lang="en-US" sz="1400" dirty="0">
                <a:latin typeface="Century Gothic" panose="020B0502020202020204" pitchFamily="34" charset="0"/>
              </a:rPr>
              <a:t>or a </a:t>
            </a:r>
            <a:r>
              <a:rPr lang="en-US" sz="1400" b="1" dirty="0">
                <a:solidFill>
                  <a:srgbClr val="3075B7"/>
                </a:solidFill>
                <a:latin typeface="Century Gothic" panose="020B0502020202020204" pitchFamily="34" charset="0"/>
              </a:rPr>
              <a:t>Police Officer</a:t>
            </a:r>
            <a:r>
              <a:rPr lang="en-US" sz="1400" dirty="0">
                <a:latin typeface="Century Gothic" panose="020B0502020202020204" pitchFamily="34" charset="0"/>
              </a:rPr>
              <a:t>.</a:t>
            </a:r>
            <a:endParaRPr lang="en-US" dirty="0">
              <a:latin typeface="Century Gothic" panose="020B0502020202020204" pitchFamily="34" charset="0"/>
            </a:endParaRPr>
          </a:p>
        </p:txBody>
      </p:sp>
    </p:spTree>
    <p:extLst>
      <p:ext uri="{BB962C8B-B14F-4D97-AF65-F5344CB8AC3E}">
        <p14:creationId xmlns:p14="http://schemas.microsoft.com/office/powerpoint/2010/main" val="3826104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up)">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p:cTn id="18" dur="500" fill="hold"/>
                                        <p:tgtEl>
                                          <p:spTgt spid="20"/>
                                        </p:tgtEl>
                                        <p:attrNameLst>
                                          <p:attrName>ppt_w</p:attrName>
                                        </p:attrNameLst>
                                      </p:cBhvr>
                                      <p:tavLst>
                                        <p:tav tm="0">
                                          <p:val>
                                            <p:fltVal val="0"/>
                                          </p:val>
                                        </p:tav>
                                        <p:tav tm="100000">
                                          <p:val>
                                            <p:strVal val="#ppt_w"/>
                                          </p:val>
                                        </p:tav>
                                      </p:tavLst>
                                    </p:anim>
                                    <p:anim calcmode="lin" valueType="num">
                                      <p:cBhvr>
                                        <p:cTn id="19" dur="500" fill="hold"/>
                                        <p:tgtEl>
                                          <p:spTgt spid="20"/>
                                        </p:tgtEl>
                                        <p:attrNameLst>
                                          <p:attrName>ppt_h</p:attrName>
                                        </p:attrNameLst>
                                      </p:cBhvr>
                                      <p:tavLst>
                                        <p:tav tm="0">
                                          <p:val>
                                            <p:fltVal val="0"/>
                                          </p:val>
                                        </p:tav>
                                        <p:tav tm="100000">
                                          <p:val>
                                            <p:strVal val="#ppt_h"/>
                                          </p:val>
                                        </p:tav>
                                      </p:tavLst>
                                    </p:anim>
                                    <p:animEffect transition="in" filter="fade">
                                      <p:cBhvr>
                                        <p:cTn id="20" dur="500"/>
                                        <p:tgtEl>
                                          <p:spTgt spid="20"/>
                                        </p:tgtEl>
                                      </p:cBhvr>
                                    </p:animEffect>
                                  </p:childTnLst>
                                </p:cTn>
                              </p:par>
                            </p:childTnLst>
                          </p:cTn>
                        </p:par>
                        <p:par>
                          <p:cTn id="21" fill="hold">
                            <p:stCondLst>
                              <p:cond delay="500"/>
                            </p:stCondLst>
                            <p:childTnLst>
                              <p:par>
                                <p:cTn id="22" presetID="22" presetClass="entr" presetSubtype="1" fill="hold" grpId="0" nodeType="after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up)">
                                      <p:cBhvr>
                                        <p:cTn id="2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DC298F9-D12F-49C7-AE1C-0CDFBA1EC4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4" name="Text Placeholder 30">
            <a:extLst>
              <a:ext uri="{FF2B5EF4-FFF2-40B4-BE49-F238E27FC236}">
                <a16:creationId xmlns:a16="http://schemas.microsoft.com/office/drawing/2014/main" id="{CCE0F18A-5C4B-4D8D-B0B7-B1CD1E0630E1}"/>
              </a:ext>
            </a:extLst>
          </p:cNvPr>
          <p:cNvSpPr txBox="1">
            <a:spLocks/>
          </p:cNvSpPr>
          <p:nvPr/>
        </p:nvSpPr>
        <p:spPr>
          <a:xfrm>
            <a:off x="7620669" y="2708749"/>
            <a:ext cx="5239443" cy="969474"/>
          </a:xfrm>
          <a:prstGeom prst="rect">
            <a:avLst/>
          </a:prstGeom>
        </p:spPr>
        <p:txBody>
          <a:bodyPr/>
          <a:lstStyle>
            <a:lvl1pPr marL="0" indent="0" algn="l" defTabSz="914400" rtl="0" eaLnBrk="1" latinLnBrk="0" hangingPunct="1">
              <a:lnSpc>
                <a:spcPct val="90000"/>
              </a:lnSpc>
              <a:spcBef>
                <a:spcPts val="1000"/>
              </a:spcBef>
              <a:buFontTx/>
              <a:buNone/>
              <a:defRPr sz="4400" b="1" kern="1200">
                <a:solidFill>
                  <a:schemeClr val="bg1"/>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solidFill>
                  <a:srgbClr val="3075B8"/>
                </a:solidFill>
              </a:rPr>
              <a:t>SPECIAL CLAIMS</a:t>
            </a:r>
          </a:p>
          <a:p>
            <a:r>
              <a:rPr lang="en-US" sz="2800" dirty="0">
                <a:solidFill>
                  <a:srgbClr val="3075B8"/>
                </a:solidFill>
              </a:rPr>
              <a:t>TENANT IN RIGHTSOURCE</a:t>
            </a:r>
          </a:p>
        </p:txBody>
      </p:sp>
      <p:cxnSp>
        <p:nvCxnSpPr>
          <p:cNvPr id="5" name="Straight Connector 4">
            <a:extLst>
              <a:ext uri="{FF2B5EF4-FFF2-40B4-BE49-F238E27FC236}">
                <a16:creationId xmlns:a16="http://schemas.microsoft.com/office/drawing/2014/main" id="{A97B459D-DE40-4122-B309-DE4237611DFC}"/>
              </a:ext>
            </a:extLst>
          </p:cNvPr>
          <p:cNvCxnSpPr>
            <a:cxnSpLocks/>
          </p:cNvCxnSpPr>
          <p:nvPr/>
        </p:nvCxnSpPr>
        <p:spPr>
          <a:xfrm>
            <a:off x="7772553" y="2574622"/>
            <a:ext cx="2314650"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6" name="Text Placeholder 30">
            <a:extLst>
              <a:ext uri="{FF2B5EF4-FFF2-40B4-BE49-F238E27FC236}">
                <a16:creationId xmlns:a16="http://schemas.microsoft.com/office/drawing/2014/main" id="{A279FFF0-769B-47D0-A36F-E304AD7F2BF9}"/>
              </a:ext>
            </a:extLst>
          </p:cNvPr>
          <p:cNvSpPr txBox="1">
            <a:spLocks/>
          </p:cNvSpPr>
          <p:nvPr/>
        </p:nvSpPr>
        <p:spPr>
          <a:xfrm>
            <a:off x="7641080" y="2008634"/>
            <a:ext cx="3540727" cy="769271"/>
          </a:xfrm>
          <a:prstGeom prst="rect">
            <a:avLst/>
          </a:prstGeom>
        </p:spPr>
        <p:txBody>
          <a:bodyPr/>
          <a:lstStyle>
            <a:lvl1pPr marL="0" indent="0" algn="l" defTabSz="914400" rtl="0" eaLnBrk="1" latinLnBrk="0" hangingPunct="1">
              <a:lnSpc>
                <a:spcPct val="90000"/>
              </a:lnSpc>
              <a:spcBef>
                <a:spcPts val="1000"/>
              </a:spcBef>
              <a:buFontTx/>
              <a:buNone/>
              <a:defRPr sz="3600" b="1" kern="1200">
                <a:solidFill>
                  <a:srgbClr val="30C5FF"/>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solidFill>
                  <a:schemeClr val="tx2">
                    <a:lumMod val="50000"/>
                  </a:schemeClr>
                </a:solidFill>
                <a:latin typeface="Segoe Script" panose="030B0504020000000003" pitchFamily="66" charset="0"/>
              </a:rPr>
              <a:t>How to create </a:t>
            </a:r>
          </a:p>
        </p:txBody>
      </p:sp>
      <p:sp>
        <p:nvSpPr>
          <p:cNvPr id="3" name="TextBox 2">
            <a:extLst>
              <a:ext uri="{FF2B5EF4-FFF2-40B4-BE49-F238E27FC236}">
                <a16:creationId xmlns:a16="http://schemas.microsoft.com/office/drawing/2014/main" id="{AD061124-F670-420C-9E12-4D930EC97FAA}"/>
              </a:ext>
            </a:extLst>
          </p:cNvPr>
          <p:cNvSpPr txBox="1"/>
          <p:nvPr/>
        </p:nvSpPr>
        <p:spPr>
          <a:xfrm>
            <a:off x="6096000" y="354258"/>
            <a:ext cx="2314651" cy="4708981"/>
          </a:xfrm>
          <a:prstGeom prst="rect">
            <a:avLst/>
          </a:prstGeom>
          <a:noFill/>
        </p:spPr>
        <p:txBody>
          <a:bodyPr wrap="square" rtlCol="0">
            <a:spAutoFit/>
          </a:bodyPr>
          <a:lstStyle/>
          <a:p>
            <a:pPr algn="r"/>
            <a:r>
              <a:rPr lang="en-US" sz="30000" b="1" dirty="0">
                <a:solidFill>
                  <a:srgbClr val="3075B8"/>
                </a:solidFill>
                <a:latin typeface="Century Gothic" panose="020B0502020202020204" pitchFamily="34" charset="0"/>
              </a:rPr>
              <a:t>1</a:t>
            </a:r>
          </a:p>
        </p:txBody>
      </p:sp>
    </p:spTree>
    <p:extLst>
      <p:ext uri="{BB962C8B-B14F-4D97-AF65-F5344CB8AC3E}">
        <p14:creationId xmlns:p14="http://schemas.microsoft.com/office/powerpoint/2010/main" val="23000567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indoor, wall, screen&#10;&#10;Description automatically generated">
            <a:extLst>
              <a:ext uri="{FF2B5EF4-FFF2-40B4-BE49-F238E27FC236}">
                <a16:creationId xmlns:a16="http://schemas.microsoft.com/office/drawing/2014/main" id="{F474F6E8-74DD-44B2-9EFD-D071CC4BEC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Picture 12">
            <a:extLst>
              <a:ext uri="{FF2B5EF4-FFF2-40B4-BE49-F238E27FC236}">
                <a16:creationId xmlns:a16="http://schemas.microsoft.com/office/drawing/2014/main" id="{B3E8BC70-2995-4FDA-BC45-7F03B753CEE0}"/>
              </a:ext>
            </a:extLst>
          </p:cNvPr>
          <p:cNvPicPr>
            <a:picLocks noChangeAspect="1"/>
          </p:cNvPicPr>
          <p:nvPr/>
        </p:nvPicPr>
        <p:blipFill rotWithShape="1">
          <a:blip r:embed="rId4">
            <a:extLst>
              <a:ext uri="{28A0092B-C50C-407E-A947-70E740481C1C}">
                <a14:useLocalDpi xmlns:a14="http://schemas.microsoft.com/office/drawing/2010/main" val="0"/>
              </a:ext>
            </a:extLst>
          </a:blip>
          <a:srcRect l="14705" r="15057"/>
          <a:stretch/>
        </p:blipFill>
        <p:spPr>
          <a:xfrm>
            <a:off x="3057525" y="424597"/>
            <a:ext cx="6877050" cy="3995003"/>
          </a:xfrm>
          <a:prstGeom prst="rect">
            <a:avLst/>
          </a:prstGeom>
        </p:spPr>
      </p:pic>
      <p:grpSp>
        <p:nvGrpSpPr>
          <p:cNvPr id="14" name="Group 13">
            <a:extLst>
              <a:ext uri="{FF2B5EF4-FFF2-40B4-BE49-F238E27FC236}">
                <a16:creationId xmlns:a16="http://schemas.microsoft.com/office/drawing/2014/main" id="{FA95B50F-7271-4C70-A022-078B36ACE563}"/>
              </a:ext>
            </a:extLst>
          </p:cNvPr>
          <p:cNvGrpSpPr/>
          <p:nvPr/>
        </p:nvGrpSpPr>
        <p:grpSpPr>
          <a:xfrm>
            <a:off x="-31859" y="230603"/>
            <a:ext cx="2788848" cy="1981893"/>
            <a:chOff x="-31859" y="230603"/>
            <a:chExt cx="2788848" cy="1981893"/>
          </a:xfrm>
        </p:grpSpPr>
        <p:grpSp>
          <p:nvGrpSpPr>
            <p:cNvPr id="15" name="Group 14">
              <a:extLst>
                <a:ext uri="{FF2B5EF4-FFF2-40B4-BE49-F238E27FC236}">
                  <a16:creationId xmlns:a16="http://schemas.microsoft.com/office/drawing/2014/main" id="{7DDE98A0-ED42-4C44-BECA-43D9E52FB736}"/>
                </a:ext>
              </a:extLst>
            </p:cNvPr>
            <p:cNvGrpSpPr/>
            <p:nvPr/>
          </p:nvGrpSpPr>
          <p:grpSpPr>
            <a:xfrm>
              <a:off x="338350" y="849301"/>
              <a:ext cx="2418639" cy="744499"/>
              <a:chOff x="429791" y="849301"/>
              <a:chExt cx="2418639" cy="744499"/>
            </a:xfrm>
          </p:grpSpPr>
          <p:sp>
            <p:nvSpPr>
              <p:cNvPr id="17" name="Rectangle: Rounded Corners 16">
                <a:extLst>
                  <a:ext uri="{FF2B5EF4-FFF2-40B4-BE49-F238E27FC236}">
                    <a16:creationId xmlns:a16="http://schemas.microsoft.com/office/drawing/2014/main" id="{6F893769-5F32-4813-BD0E-36C19C018B56}"/>
                  </a:ext>
                </a:extLst>
              </p:cNvPr>
              <p:cNvSpPr/>
              <p:nvPr/>
            </p:nvSpPr>
            <p:spPr>
              <a:xfrm>
                <a:off x="429791" y="849301"/>
                <a:ext cx="2200589" cy="744499"/>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4D4760E8-AEA8-4F7F-8CE0-EC0FC1DEEC9C}"/>
                  </a:ext>
                </a:extLst>
              </p:cNvPr>
              <p:cNvSpPr txBox="1"/>
              <p:nvPr/>
            </p:nvSpPr>
            <p:spPr>
              <a:xfrm>
                <a:off x="1254259" y="922554"/>
                <a:ext cx="1406601" cy="369332"/>
              </a:xfrm>
              <a:prstGeom prst="rect">
                <a:avLst/>
              </a:prstGeom>
              <a:noFill/>
            </p:spPr>
            <p:txBody>
              <a:bodyPr wrap="square" rtlCol="0">
                <a:spAutoFit/>
              </a:bodyPr>
              <a:lstStyle/>
              <a:p>
                <a:pPr algn="ctr"/>
                <a:r>
                  <a:rPr lang="en-US" sz="1800" b="1"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VALERIE</a:t>
                </a:r>
                <a:r>
                  <a:rPr lang="en-US" dirty="0">
                    <a:solidFill>
                      <a:schemeClr val="bg1">
                        <a:lumMod val="95000"/>
                      </a:schemeClr>
                    </a:solidFill>
                    <a:latin typeface="Century Gothic" panose="020B0502020202020204" pitchFamily="34" charset="0"/>
                  </a:rPr>
                  <a:t> </a:t>
                </a:r>
              </a:p>
            </p:txBody>
          </p:sp>
          <p:sp>
            <p:nvSpPr>
              <p:cNvPr id="19" name="TextBox 18">
                <a:extLst>
                  <a:ext uri="{FF2B5EF4-FFF2-40B4-BE49-F238E27FC236}">
                    <a16:creationId xmlns:a16="http://schemas.microsoft.com/office/drawing/2014/main" id="{5D441647-CA9A-4E7F-A16E-1276183C8E19}"/>
                  </a:ext>
                </a:extLst>
              </p:cNvPr>
              <p:cNvSpPr txBox="1"/>
              <p:nvPr/>
            </p:nvSpPr>
            <p:spPr>
              <a:xfrm>
                <a:off x="1012037" y="1271790"/>
                <a:ext cx="1836393" cy="269304"/>
              </a:xfrm>
              <a:prstGeom prst="rect">
                <a:avLst/>
              </a:prstGeom>
              <a:noFill/>
            </p:spPr>
            <p:txBody>
              <a:bodyPr wrap="square" rtlCol="0">
                <a:spAutoFit/>
              </a:bodyPr>
              <a:lstStyle/>
              <a:p>
                <a:pPr algn="ctr"/>
                <a:r>
                  <a:rPr lang="en-US" sz="1150" b="1" dirty="0">
                    <a:solidFill>
                      <a:schemeClr val="bg1">
                        <a:lumMod val="95000"/>
                      </a:schemeClr>
                    </a:solidFill>
                    <a:latin typeface="Segoe Print" panose="02000600000000000000" pitchFamily="2" charset="0"/>
                  </a:rPr>
                  <a:t>“Manager”</a:t>
                </a:r>
                <a:r>
                  <a:rPr lang="en-US" sz="1150" dirty="0">
                    <a:solidFill>
                      <a:schemeClr val="bg1">
                        <a:lumMod val="95000"/>
                      </a:schemeClr>
                    </a:solidFill>
                    <a:latin typeface="Segoe Print" panose="02000600000000000000" pitchFamily="2" charset="0"/>
                  </a:rPr>
                  <a:t> </a:t>
                </a:r>
              </a:p>
            </p:txBody>
          </p:sp>
        </p:grpSp>
        <p:pic>
          <p:nvPicPr>
            <p:cNvPr id="16" name="Picture 15" descr="A person smiling for the camera&#10;&#10;Description automatically generated with low confidence">
              <a:extLst>
                <a:ext uri="{FF2B5EF4-FFF2-40B4-BE49-F238E27FC236}">
                  <a16:creationId xmlns:a16="http://schemas.microsoft.com/office/drawing/2014/main" id="{281355F4-2BEF-495F-9FB1-174B14292B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1859" y="230603"/>
              <a:ext cx="1531463" cy="1981893"/>
            </a:xfrm>
            <a:prstGeom prst="rect">
              <a:avLst/>
            </a:prstGeom>
          </p:spPr>
        </p:pic>
      </p:grpSp>
    </p:spTree>
    <p:extLst>
      <p:ext uri="{BB962C8B-B14F-4D97-AF65-F5344CB8AC3E}">
        <p14:creationId xmlns:p14="http://schemas.microsoft.com/office/powerpoint/2010/main" val="4424453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C7125015-E1BC-44EF-97DE-8769D5D45E6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48" y="0"/>
            <a:ext cx="12188952" cy="6857999"/>
          </a:xfrm>
          <a:prstGeom prst="rect">
            <a:avLst/>
          </a:prstGeom>
        </p:spPr>
      </p:pic>
      <p:sp>
        <p:nvSpPr>
          <p:cNvPr id="4" name="TextBox 3">
            <a:extLst>
              <a:ext uri="{FF2B5EF4-FFF2-40B4-BE49-F238E27FC236}">
                <a16:creationId xmlns:a16="http://schemas.microsoft.com/office/drawing/2014/main" id="{C1031A42-3905-4C73-9462-0A4C704116F7}"/>
              </a:ext>
            </a:extLst>
          </p:cNvPr>
          <p:cNvSpPr txBox="1"/>
          <p:nvPr/>
        </p:nvSpPr>
        <p:spPr>
          <a:xfrm>
            <a:off x="6214453" y="279150"/>
            <a:ext cx="6975196" cy="954107"/>
          </a:xfrm>
          <a:prstGeom prst="rect">
            <a:avLst/>
          </a:prstGeom>
          <a:noFill/>
        </p:spPr>
        <p:txBody>
          <a:bodyPr wrap="square" rtlCol="0">
            <a:spAutoFit/>
          </a:bodyPr>
          <a:lstStyle/>
          <a:p>
            <a:pPr algn="ctr"/>
            <a:r>
              <a:rPr lang="en-US" sz="2800" b="1" dirty="0">
                <a:solidFill>
                  <a:srgbClr val="1A4061"/>
                </a:solidFill>
                <a:latin typeface="Century Gothic" panose="020B0502020202020204" pitchFamily="34" charset="0"/>
                <a:ea typeface="Calibri" panose="020F0502020204030204" pitchFamily="34" charset="0"/>
                <a:cs typeface="Times New Roman" panose="02020603050405020304" pitchFamily="18" charset="0"/>
              </a:rPr>
              <a:t>DOCUMENTS FOR</a:t>
            </a:r>
          </a:p>
          <a:p>
            <a:pPr algn="ctr"/>
            <a:r>
              <a:rPr lang="en-US" sz="2800" b="1" dirty="0">
                <a:solidFill>
                  <a:srgbClr val="1A4061"/>
                </a:solidFill>
                <a:latin typeface="Century Gothic" panose="020B0502020202020204" pitchFamily="34" charset="0"/>
                <a:ea typeface="Calibri" panose="020F0502020204030204" pitchFamily="34" charset="0"/>
                <a:cs typeface="Times New Roman" panose="02020603050405020304" pitchFamily="18" charset="0"/>
              </a:rPr>
              <a:t> SPECIAL CLAIMS?</a:t>
            </a:r>
            <a:endParaRPr lang="en-US" sz="2400" b="1" dirty="0">
              <a:solidFill>
                <a:srgbClr val="1A4061"/>
              </a:solidFill>
            </a:endParaRPr>
          </a:p>
        </p:txBody>
      </p:sp>
      <p:pic>
        <p:nvPicPr>
          <p:cNvPr id="7" name="Graphic 6" descr="Checkbox Checked with solid fill">
            <a:extLst>
              <a:ext uri="{FF2B5EF4-FFF2-40B4-BE49-F238E27FC236}">
                <a16:creationId xmlns:a16="http://schemas.microsoft.com/office/drawing/2014/main" id="{5C0C291C-6550-49D2-A787-8C6DD68A28E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81238" y="438273"/>
            <a:ext cx="453655" cy="453655"/>
          </a:xfrm>
          <a:prstGeom prst="rect">
            <a:avLst/>
          </a:prstGeom>
        </p:spPr>
      </p:pic>
      <p:sp>
        <p:nvSpPr>
          <p:cNvPr id="10" name="TextBox 9">
            <a:extLst>
              <a:ext uri="{FF2B5EF4-FFF2-40B4-BE49-F238E27FC236}">
                <a16:creationId xmlns:a16="http://schemas.microsoft.com/office/drawing/2014/main" id="{D8787062-8218-4B19-9E4A-3254C3C80CCB}"/>
              </a:ext>
            </a:extLst>
          </p:cNvPr>
          <p:cNvSpPr txBox="1"/>
          <p:nvPr/>
        </p:nvSpPr>
        <p:spPr>
          <a:xfrm>
            <a:off x="721238" y="496364"/>
            <a:ext cx="3776332" cy="338554"/>
          </a:xfrm>
          <a:prstGeom prst="rect">
            <a:avLst/>
          </a:prstGeom>
          <a:noFill/>
        </p:spPr>
        <p:txBody>
          <a:bodyPr wrap="square" rtlCol="0">
            <a:spAutoFit/>
          </a:bodyPr>
          <a:lstStyle/>
          <a:p>
            <a:r>
              <a:rPr lang="en-US" sz="1600" dirty="0">
                <a:effectLst/>
                <a:latin typeface="Century Gothic" panose="020B0502020202020204" pitchFamily="34" charset="0"/>
                <a:ea typeface="Times New Roman" panose="02020603050405020304" pitchFamily="18" charset="0"/>
              </a:rPr>
              <a:t>CA Checklist</a:t>
            </a:r>
            <a:endParaRPr lang="en-US" sz="1600" dirty="0">
              <a:effectLst/>
              <a:latin typeface="Century Gothic" panose="020B0502020202020204" pitchFamily="34" charset="0"/>
              <a:ea typeface="Calibri" panose="020F0502020204030204" pitchFamily="34" charset="0"/>
            </a:endParaRPr>
          </a:p>
        </p:txBody>
      </p:sp>
      <p:sp>
        <p:nvSpPr>
          <p:cNvPr id="12" name="TextBox 11">
            <a:extLst>
              <a:ext uri="{FF2B5EF4-FFF2-40B4-BE49-F238E27FC236}">
                <a16:creationId xmlns:a16="http://schemas.microsoft.com/office/drawing/2014/main" id="{BCD523DD-7F11-428F-8274-42521CFEF066}"/>
              </a:ext>
            </a:extLst>
          </p:cNvPr>
          <p:cNvSpPr txBox="1"/>
          <p:nvPr/>
        </p:nvSpPr>
        <p:spPr>
          <a:xfrm>
            <a:off x="721238" y="924194"/>
            <a:ext cx="4743895" cy="338554"/>
          </a:xfrm>
          <a:prstGeom prst="rect">
            <a:avLst/>
          </a:prstGeom>
          <a:noFill/>
        </p:spPr>
        <p:txBody>
          <a:bodyPr wrap="square" rtlCol="0">
            <a:spAutoFit/>
          </a:bodyPr>
          <a:lstStyle/>
          <a:p>
            <a:r>
              <a:rPr lang="en-US" sz="1600" dirty="0">
                <a:effectLst/>
                <a:latin typeface="Century Gothic" panose="020B0502020202020204" pitchFamily="34" charset="0"/>
                <a:ea typeface="Times New Roman" panose="02020603050405020304" pitchFamily="18" charset="0"/>
              </a:rPr>
              <a:t>Copy of the Signed MI (Move In) 50059</a:t>
            </a:r>
            <a:endParaRPr lang="en-US" sz="1600" dirty="0">
              <a:effectLst/>
              <a:latin typeface="Century Gothic" panose="020B0502020202020204" pitchFamily="34" charset="0"/>
              <a:ea typeface="Calibri" panose="020F0502020204030204" pitchFamily="34" charset="0"/>
            </a:endParaRPr>
          </a:p>
        </p:txBody>
      </p:sp>
      <p:sp>
        <p:nvSpPr>
          <p:cNvPr id="13" name="TextBox 12">
            <a:extLst>
              <a:ext uri="{FF2B5EF4-FFF2-40B4-BE49-F238E27FC236}">
                <a16:creationId xmlns:a16="http://schemas.microsoft.com/office/drawing/2014/main" id="{56B0A298-1661-4CAD-835A-BEF1ACF9BC86}"/>
              </a:ext>
            </a:extLst>
          </p:cNvPr>
          <p:cNvSpPr txBox="1"/>
          <p:nvPr/>
        </p:nvSpPr>
        <p:spPr>
          <a:xfrm>
            <a:off x="721238" y="1352858"/>
            <a:ext cx="3776332" cy="338554"/>
          </a:xfrm>
          <a:prstGeom prst="rect">
            <a:avLst/>
          </a:prstGeom>
          <a:noFill/>
        </p:spPr>
        <p:txBody>
          <a:bodyPr wrap="square" rtlCol="0">
            <a:spAutoFit/>
          </a:bodyPr>
          <a:lstStyle/>
          <a:p>
            <a:r>
              <a:rPr lang="en-US" sz="1600" dirty="0">
                <a:effectLst/>
                <a:latin typeface="Century Gothic" panose="020B0502020202020204" pitchFamily="34" charset="0"/>
                <a:ea typeface="Times New Roman" panose="02020603050405020304" pitchFamily="18" charset="0"/>
              </a:rPr>
              <a:t>Security Deposit</a:t>
            </a:r>
            <a:endParaRPr lang="en-US" sz="1600" dirty="0">
              <a:effectLst/>
              <a:latin typeface="Century Gothic" panose="020B0502020202020204" pitchFamily="34" charset="0"/>
              <a:ea typeface="Calibri" panose="020F0502020204030204" pitchFamily="34" charset="0"/>
            </a:endParaRPr>
          </a:p>
        </p:txBody>
      </p:sp>
      <p:sp>
        <p:nvSpPr>
          <p:cNvPr id="14" name="TextBox 13">
            <a:extLst>
              <a:ext uri="{FF2B5EF4-FFF2-40B4-BE49-F238E27FC236}">
                <a16:creationId xmlns:a16="http://schemas.microsoft.com/office/drawing/2014/main" id="{5B4AAB70-9AD0-427B-B6DA-0530EF8BB7D3}"/>
              </a:ext>
            </a:extLst>
          </p:cNvPr>
          <p:cNvSpPr txBox="1"/>
          <p:nvPr/>
        </p:nvSpPr>
        <p:spPr>
          <a:xfrm>
            <a:off x="882747" y="1735899"/>
            <a:ext cx="3776332" cy="338554"/>
          </a:xfrm>
          <a:prstGeom prst="rect">
            <a:avLst/>
          </a:prstGeom>
          <a:noFill/>
        </p:spPr>
        <p:txBody>
          <a:bodyPr wrap="square" rtlCol="0">
            <a:spAutoFit/>
          </a:bodyPr>
          <a:lstStyle/>
          <a:p>
            <a:r>
              <a:rPr lang="en-US" sz="1600" b="1" dirty="0">
                <a:effectLst/>
                <a:latin typeface="Century Gothic" panose="020B0502020202020204" pitchFamily="34" charset="0"/>
                <a:ea typeface="Times New Roman" panose="02020603050405020304" pitchFamily="18" charset="0"/>
              </a:rPr>
              <a:t>Examples</a:t>
            </a:r>
            <a:r>
              <a:rPr lang="en-US" sz="1600" dirty="0">
                <a:effectLst/>
                <a:latin typeface="Century Gothic" panose="020B0502020202020204" pitchFamily="34" charset="0"/>
                <a:ea typeface="Times New Roman" panose="02020603050405020304" pitchFamily="18" charset="0"/>
              </a:rPr>
              <a:t>: </a:t>
            </a:r>
            <a:endParaRPr lang="en-US" sz="1600" dirty="0">
              <a:effectLst/>
              <a:latin typeface="Century Gothic" panose="020B0502020202020204" pitchFamily="34" charset="0"/>
              <a:ea typeface="Calibri" panose="020F0502020204030204" pitchFamily="34" charset="0"/>
            </a:endParaRPr>
          </a:p>
        </p:txBody>
      </p:sp>
      <p:sp>
        <p:nvSpPr>
          <p:cNvPr id="15" name="TextBox 14">
            <a:extLst>
              <a:ext uri="{FF2B5EF4-FFF2-40B4-BE49-F238E27FC236}">
                <a16:creationId xmlns:a16="http://schemas.microsoft.com/office/drawing/2014/main" id="{2BA76BF8-C212-450C-9392-1A38B2197B4E}"/>
              </a:ext>
            </a:extLst>
          </p:cNvPr>
          <p:cNvSpPr txBox="1"/>
          <p:nvPr/>
        </p:nvSpPr>
        <p:spPr>
          <a:xfrm>
            <a:off x="1216683" y="2637983"/>
            <a:ext cx="5645644" cy="338554"/>
          </a:xfrm>
          <a:prstGeom prst="rect">
            <a:avLst/>
          </a:prstGeom>
          <a:noFill/>
        </p:spPr>
        <p:txBody>
          <a:bodyPr wrap="square" rtlCol="0">
            <a:spAutoFit/>
          </a:bodyPr>
          <a:lstStyle/>
          <a:p>
            <a:r>
              <a:rPr lang="en-US" sz="1600" dirty="0">
                <a:latin typeface="Century Gothic" panose="020B0502020202020204" pitchFamily="34" charset="0"/>
                <a:ea typeface="Calibri" panose="020F0502020204030204" pitchFamily="34" charset="0"/>
              </a:rPr>
              <a:t>Copy of the Resident’s Ledger Card</a:t>
            </a:r>
            <a:endParaRPr lang="en-US" sz="1600" dirty="0">
              <a:effectLst/>
              <a:latin typeface="Century Gothic" panose="020B0502020202020204" pitchFamily="34" charset="0"/>
              <a:ea typeface="Calibri" panose="020F0502020204030204" pitchFamily="34" charset="0"/>
            </a:endParaRPr>
          </a:p>
        </p:txBody>
      </p:sp>
      <p:pic>
        <p:nvPicPr>
          <p:cNvPr id="17" name="Graphic 16" descr="Checkmark with solid fill">
            <a:extLst>
              <a:ext uri="{FF2B5EF4-FFF2-40B4-BE49-F238E27FC236}">
                <a16:creationId xmlns:a16="http://schemas.microsoft.com/office/drawing/2014/main" id="{CCA3458D-5B61-444B-B772-E912250B220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87613" y="2147062"/>
            <a:ext cx="229067" cy="229067"/>
          </a:xfrm>
          <a:prstGeom prst="rect">
            <a:avLst/>
          </a:prstGeom>
        </p:spPr>
      </p:pic>
      <p:sp>
        <p:nvSpPr>
          <p:cNvPr id="18" name="TextBox 17">
            <a:extLst>
              <a:ext uri="{FF2B5EF4-FFF2-40B4-BE49-F238E27FC236}">
                <a16:creationId xmlns:a16="http://schemas.microsoft.com/office/drawing/2014/main" id="{082D31B1-1266-4A74-BD6B-160E705297C4}"/>
              </a:ext>
            </a:extLst>
          </p:cNvPr>
          <p:cNvSpPr txBox="1"/>
          <p:nvPr/>
        </p:nvSpPr>
        <p:spPr>
          <a:xfrm>
            <a:off x="1216683" y="2966706"/>
            <a:ext cx="5645644" cy="338554"/>
          </a:xfrm>
          <a:prstGeom prst="rect">
            <a:avLst/>
          </a:prstGeom>
          <a:noFill/>
        </p:spPr>
        <p:txBody>
          <a:bodyPr wrap="square" rtlCol="0">
            <a:spAutoFit/>
          </a:bodyPr>
          <a:lstStyle/>
          <a:p>
            <a:r>
              <a:rPr lang="en-US" sz="1600" dirty="0">
                <a:latin typeface="Century Gothic" panose="020B0502020202020204" pitchFamily="34" charset="0"/>
                <a:ea typeface="Calibri" panose="020F0502020204030204" pitchFamily="34" charset="0"/>
              </a:rPr>
              <a:t>Copy of the Receipt</a:t>
            </a:r>
            <a:endParaRPr lang="en-US" sz="1600" dirty="0">
              <a:effectLst/>
              <a:latin typeface="Century Gothic" panose="020B0502020202020204" pitchFamily="34" charset="0"/>
              <a:ea typeface="Calibri" panose="020F0502020204030204" pitchFamily="34" charset="0"/>
            </a:endParaRPr>
          </a:p>
        </p:txBody>
      </p:sp>
      <p:sp>
        <p:nvSpPr>
          <p:cNvPr id="19" name="TextBox 18">
            <a:extLst>
              <a:ext uri="{FF2B5EF4-FFF2-40B4-BE49-F238E27FC236}">
                <a16:creationId xmlns:a16="http://schemas.microsoft.com/office/drawing/2014/main" id="{B5BCE2BA-F786-4A93-8EC5-B17C5B15113B}"/>
              </a:ext>
            </a:extLst>
          </p:cNvPr>
          <p:cNvSpPr txBox="1"/>
          <p:nvPr/>
        </p:nvSpPr>
        <p:spPr>
          <a:xfrm>
            <a:off x="1216683" y="3266249"/>
            <a:ext cx="7831624" cy="584775"/>
          </a:xfrm>
          <a:prstGeom prst="rect">
            <a:avLst/>
          </a:prstGeom>
          <a:noFill/>
        </p:spPr>
        <p:txBody>
          <a:bodyPr wrap="square" rtlCol="0">
            <a:spAutoFit/>
          </a:bodyPr>
          <a:lstStyle/>
          <a:p>
            <a:r>
              <a:rPr lang="en-US" sz="1600" dirty="0">
                <a:latin typeface="Century Gothic" panose="020B0502020202020204" pitchFamily="34" charset="0"/>
                <a:ea typeface="Calibri" panose="020F0502020204030204" pitchFamily="34" charset="0"/>
              </a:rPr>
              <a:t>Check Image </a:t>
            </a:r>
          </a:p>
          <a:p>
            <a:r>
              <a:rPr lang="en-US" sz="1400" b="1" dirty="0">
                <a:solidFill>
                  <a:srgbClr val="3075B7"/>
                </a:solidFill>
                <a:latin typeface="Century Gothic" panose="020B0502020202020204" pitchFamily="34" charset="0"/>
                <a:ea typeface="Calibri" panose="020F0502020204030204" pitchFamily="34" charset="0"/>
              </a:rPr>
              <a:t>(With Bank Account Information Redacted</a:t>
            </a:r>
            <a:r>
              <a:rPr lang="en-US" sz="1600" b="1" dirty="0">
                <a:solidFill>
                  <a:srgbClr val="3075B7"/>
                </a:solidFill>
                <a:latin typeface="Century Gothic" panose="020B0502020202020204" pitchFamily="34" charset="0"/>
                <a:ea typeface="Calibri" panose="020F0502020204030204" pitchFamily="34" charset="0"/>
              </a:rPr>
              <a:t>)</a:t>
            </a:r>
            <a:endParaRPr lang="en-US" b="1" dirty="0">
              <a:solidFill>
                <a:srgbClr val="3075B7"/>
              </a:solidFill>
              <a:effectLst/>
              <a:latin typeface="Century Gothic" panose="020B0502020202020204" pitchFamily="34" charset="0"/>
              <a:ea typeface="Calibri" panose="020F0502020204030204" pitchFamily="34" charset="0"/>
            </a:endParaRPr>
          </a:p>
        </p:txBody>
      </p:sp>
      <p:sp>
        <p:nvSpPr>
          <p:cNvPr id="20" name="TextBox 19">
            <a:extLst>
              <a:ext uri="{FF2B5EF4-FFF2-40B4-BE49-F238E27FC236}">
                <a16:creationId xmlns:a16="http://schemas.microsoft.com/office/drawing/2014/main" id="{88B18374-AC04-4391-801A-78E80C659FF5}"/>
              </a:ext>
            </a:extLst>
          </p:cNvPr>
          <p:cNvSpPr txBox="1"/>
          <p:nvPr/>
        </p:nvSpPr>
        <p:spPr>
          <a:xfrm>
            <a:off x="1216683" y="2078017"/>
            <a:ext cx="8905512" cy="553998"/>
          </a:xfrm>
          <a:prstGeom prst="rect">
            <a:avLst/>
          </a:prstGeom>
          <a:noFill/>
        </p:spPr>
        <p:txBody>
          <a:bodyPr wrap="square" rtlCol="0">
            <a:spAutoFit/>
          </a:bodyPr>
          <a:lstStyle/>
          <a:p>
            <a:r>
              <a:rPr lang="en-US" sz="1600" dirty="0">
                <a:latin typeface="Century Gothic" panose="020B0502020202020204" pitchFamily="34" charset="0"/>
                <a:ea typeface="Calibri" panose="020F0502020204030204" pitchFamily="34" charset="0"/>
              </a:rPr>
              <a:t>Copy of the original lease </a:t>
            </a:r>
          </a:p>
          <a:p>
            <a:r>
              <a:rPr lang="en-US" sz="1400" b="1" dirty="0">
                <a:solidFill>
                  <a:srgbClr val="3075B7"/>
                </a:solidFill>
                <a:latin typeface="Century Gothic" panose="020B0502020202020204" pitchFamily="34" charset="0"/>
                <a:ea typeface="Calibri" panose="020F0502020204030204" pitchFamily="34" charset="0"/>
              </a:rPr>
              <a:t>(Front page, Deposit Page, Signature Page)</a:t>
            </a:r>
            <a:endParaRPr lang="en-US" sz="1400" b="1" dirty="0">
              <a:solidFill>
                <a:srgbClr val="3075B7"/>
              </a:solidFill>
              <a:effectLst/>
              <a:latin typeface="Century Gothic" panose="020B0502020202020204" pitchFamily="34" charset="0"/>
              <a:ea typeface="Calibri" panose="020F0502020204030204" pitchFamily="34" charset="0"/>
            </a:endParaRPr>
          </a:p>
        </p:txBody>
      </p:sp>
      <p:sp>
        <p:nvSpPr>
          <p:cNvPr id="22" name="TextBox 21">
            <a:extLst>
              <a:ext uri="{FF2B5EF4-FFF2-40B4-BE49-F238E27FC236}">
                <a16:creationId xmlns:a16="http://schemas.microsoft.com/office/drawing/2014/main" id="{F5C73AAD-4531-4D8F-A5EC-AE00C855B50B}"/>
              </a:ext>
            </a:extLst>
          </p:cNvPr>
          <p:cNvSpPr txBox="1"/>
          <p:nvPr/>
        </p:nvSpPr>
        <p:spPr>
          <a:xfrm>
            <a:off x="721238" y="3805703"/>
            <a:ext cx="3776332" cy="338554"/>
          </a:xfrm>
          <a:prstGeom prst="rect">
            <a:avLst/>
          </a:prstGeom>
          <a:noFill/>
        </p:spPr>
        <p:txBody>
          <a:bodyPr wrap="square" rtlCol="0">
            <a:spAutoFit/>
          </a:bodyPr>
          <a:lstStyle/>
          <a:p>
            <a:r>
              <a:rPr lang="en-US" sz="1600" dirty="0">
                <a:effectLst/>
                <a:latin typeface="Century Gothic" panose="020B0502020202020204" pitchFamily="34" charset="0"/>
                <a:ea typeface="Times New Roman" panose="02020603050405020304" pitchFamily="18" charset="0"/>
              </a:rPr>
              <a:t>Security Deposit Disposition </a:t>
            </a:r>
            <a:endParaRPr lang="en-US" sz="1600" dirty="0">
              <a:effectLst/>
              <a:latin typeface="Century Gothic" panose="020B0502020202020204" pitchFamily="34" charset="0"/>
              <a:ea typeface="Calibri" panose="020F0502020204030204" pitchFamily="34" charset="0"/>
            </a:endParaRPr>
          </a:p>
        </p:txBody>
      </p:sp>
      <p:sp>
        <p:nvSpPr>
          <p:cNvPr id="23" name="TextBox 22">
            <a:extLst>
              <a:ext uri="{FF2B5EF4-FFF2-40B4-BE49-F238E27FC236}">
                <a16:creationId xmlns:a16="http://schemas.microsoft.com/office/drawing/2014/main" id="{EF65F525-4413-4D06-AE23-772974B00AA6}"/>
              </a:ext>
            </a:extLst>
          </p:cNvPr>
          <p:cNvSpPr txBox="1"/>
          <p:nvPr/>
        </p:nvSpPr>
        <p:spPr>
          <a:xfrm>
            <a:off x="882747" y="4164236"/>
            <a:ext cx="3776332" cy="338554"/>
          </a:xfrm>
          <a:prstGeom prst="rect">
            <a:avLst/>
          </a:prstGeom>
          <a:noFill/>
        </p:spPr>
        <p:txBody>
          <a:bodyPr wrap="square" rtlCol="0">
            <a:spAutoFit/>
          </a:bodyPr>
          <a:lstStyle/>
          <a:p>
            <a:r>
              <a:rPr lang="en-US" sz="1600" b="1" dirty="0">
                <a:effectLst/>
                <a:latin typeface="Century Gothic" panose="020B0502020202020204" pitchFamily="34" charset="0"/>
                <a:ea typeface="Times New Roman" panose="02020603050405020304" pitchFamily="18" charset="0"/>
              </a:rPr>
              <a:t>Examples: </a:t>
            </a:r>
            <a:endParaRPr lang="en-US" sz="1600" b="1" dirty="0">
              <a:effectLst/>
              <a:latin typeface="Century Gothic" panose="020B0502020202020204" pitchFamily="34" charset="0"/>
              <a:ea typeface="Calibri" panose="020F0502020204030204" pitchFamily="34" charset="0"/>
            </a:endParaRPr>
          </a:p>
        </p:txBody>
      </p:sp>
      <p:sp>
        <p:nvSpPr>
          <p:cNvPr id="24" name="TextBox 23">
            <a:extLst>
              <a:ext uri="{FF2B5EF4-FFF2-40B4-BE49-F238E27FC236}">
                <a16:creationId xmlns:a16="http://schemas.microsoft.com/office/drawing/2014/main" id="{0EDB2560-8100-4027-9F4A-4B98B3346623}"/>
              </a:ext>
            </a:extLst>
          </p:cNvPr>
          <p:cNvSpPr txBox="1"/>
          <p:nvPr/>
        </p:nvSpPr>
        <p:spPr>
          <a:xfrm>
            <a:off x="1216683" y="4533568"/>
            <a:ext cx="5645644" cy="338554"/>
          </a:xfrm>
          <a:prstGeom prst="rect">
            <a:avLst/>
          </a:prstGeom>
          <a:noFill/>
        </p:spPr>
        <p:txBody>
          <a:bodyPr wrap="square" rtlCol="0">
            <a:spAutoFit/>
          </a:bodyPr>
          <a:lstStyle/>
          <a:p>
            <a:r>
              <a:rPr lang="en-US" sz="1600" dirty="0">
                <a:effectLst/>
                <a:latin typeface="Century Gothic" panose="020B0502020202020204" pitchFamily="34" charset="0"/>
                <a:ea typeface="Calibri" panose="020F0502020204030204" pitchFamily="34" charset="0"/>
              </a:rPr>
              <a:t>Pre</a:t>
            </a:r>
            <a:r>
              <a:rPr lang="en-US" sz="1600" dirty="0">
                <a:latin typeface="Century Gothic" panose="020B0502020202020204" pitchFamily="34" charset="0"/>
                <a:ea typeface="Calibri" panose="020F0502020204030204" pitchFamily="34" charset="0"/>
              </a:rPr>
              <a:t>-Inspect Move Out Letter</a:t>
            </a:r>
            <a:endParaRPr lang="en-US" sz="1600" dirty="0">
              <a:effectLst/>
              <a:latin typeface="Century Gothic" panose="020B0502020202020204" pitchFamily="34" charset="0"/>
              <a:ea typeface="Calibri" panose="020F0502020204030204" pitchFamily="34" charset="0"/>
            </a:endParaRPr>
          </a:p>
        </p:txBody>
      </p:sp>
      <p:sp>
        <p:nvSpPr>
          <p:cNvPr id="25" name="TextBox 24">
            <a:extLst>
              <a:ext uri="{FF2B5EF4-FFF2-40B4-BE49-F238E27FC236}">
                <a16:creationId xmlns:a16="http://schemas.microsoft.com/office/drawing/2014/main" id="{B11FA4EA-6C2C-4087-B04C-AE8CFBAD1CCE}"/>
              </a:ext>
            </a:extLst>
          </p:cNvPr>
          <p:cNvSpPr txBox="1"/>
          <p:nvPr/>
        </p:nvSpPr>
        <p:spPr>
          <a:xfrm>
            <a:off x="1216683" y="4894190"/>
            <a:ext cx="5645644" cy="338554"/>
          </a:xfrm>
          <a:prstGeom prst="rect">
            <a:avLst/>
          </a:prstGeom>
          <a:noFill/>
        </p:spPr>
        <p:txBody>
          <a:bodyPr wrap="square" rtlCol="0">
            <a:spAutoFit/>
          </a:bodyPr>
          <a:lstStyle/>
          <a:p>
            <a:r>
              <a:rPr lang="en-US" sz="1600" dirty="0">
                <a:effectLst/>
                <a:latin typeface="Century Gothic" panose="020B0502020202020204" pitchFamily="34" charset="0"/>
                <a:ea typeface="Calibri" panose="020F0502020204030204" pitchFamily="34" charset="0"/>
              </a:rPr>
              <a:t>Final Resident Ledger</a:t>
            </a:r>
          </a:p>
        </p:txBody>
      </p:sp>
      <p:sp>
        <p:nvSpPr>
          <p:cNvPr id="26" name="TextBox 25">
            <a:extLst>
              <a:ext uri="{FF2B5EF4-FFF2-40B4-BE49-F238E27FC236}">
                <a16:creationId xmlns:a16="http://schemas.microsoft.com/office/drawing/2014/main" id="{543D7E67-E2EE-46DE-BF41-5AEFE51FB92C}"/>
              </a:ext>
            </a:extLst>
          </p:cNvPr>
          <p:cNvSpPr txBox="1"/>
          <p:nvPr/>
        </p:nvSpPr>
        <p:spPr>
          <a:xfrm>
            <a:off x="1216683" y="5255348"/>
            <a:ext cx="5645644" cy="338554"/>
          </a:xfrm>
          <a:prstGeom prst="rect">
            <a:avLst/>
          </a:prstGeom>
          <a:noFill/>
        </p:spPr>
        <p:txBody>
          <a:bodyPr wrap="square" rtlCol="0">
            <a:spAutoFit/>
          </a:bodyPr>
          <a:lstStyle/>
          <a:p>
            <a:r>
              <a:rPr lang="en-US" sz="1600" dirty="0">
                <a:effectLst/>
                <a:latin typeface="Century Gothic" panose="020B0502020202020204" pitchFamily="34" charset="0"/>
                <a:ea typeface="Calibri" panose="020F0502020204030204" pitchFamily="34" charset="0"/>
              </a:rPr>
              <a:t>Security Disposition Notice</a:t>
            </a:r>
          </a:p>
        </p:txBody>
      </p:sp>
      <p:sp>
        <p:nvSpPr>
          <p:cNvPr id="29" name="TextBox 28">
            <a:extLst>
              <a:ext uri="{FF2B5EF4-FFF2-40B4-BE49-F238E27FC236}">
                <a16:creationId xmlns:a16="http://schemas.microsoft.com/office/drawing/2014/main" id="{41F74E8C-80AD-4D3C-98B2-0AD6E4474288}"/>
              </a:ext>
            </a:extLst>
          </p:cNvPr>
          <p:cNvSpPr txBox="1"/>
          <p:nvPr/>
        </p:nvSpPr>
        <p:spPr>
          <a:xfrm>
            <a:off x="721238" y="5723752"/>
            <a:ext cx="4743895" cy="338554"/>
          </a:xfrm>
          <a:prstGeom prst="rect">
            <a:avLst/>
          </a:prstGeom>
          <a:noFill/>
        </p:spPr>
        <p:txBody>
          <a:bodyPr wrap="square" rtlCol="0">
            <a:spAutoFit/>
          </a:bodyPr>
          <a:lstStyle/>
          <a:p>
            <a:r>
              <a:rPr lang="en-US" sz="1600" dirty="0">
                <a:effectLst/>
                <a:latin typeface="Century Gothic" panose="020B0502020202020204" pitchFamily="34" charset="0"/>
                <a:ea typeface="Times New Roman" panose="02020603050405020304" pitchFamily="18" charset="0"/>
              </a:rPr>
              <a:t>Make Ready Checklist</a:t>
            </a:r>
            <a:endParaRPr lang="en-US" sz="1600" dirty="0">
              <a:effectLst/>
              <a:latin typeface="Century Gothic" panose="020B0502020202020204" pitchFamily="34" charset="0"/>
              <a:ea typeface="Calibri" panose="020F0502020204030204" pitchFamily="34" charset="0"/>
            </a:endParaRPr>
          </a:p>
        </p:txBody>
      </p:sp>
      <p:sp>
        <p:nvSpPr>
          <p:cNvPr id="30" name="TextBox 29">
            <a:extLst>
              <a:ext uri="{FF2B5EF4-FFF2-40B4-BE49-F238E27FC236}">
                <a16:creationId xmlns:a16="http://schemas.microsoft.com/office/drawing/2014/main" id="{EAF6B79C-EE8A-4DDA-B88D-B11204E2A4DD}"/>
              </a:ext>
            </a:extLst>
          </p:cNvPr>
          <p:cNvSpPr txBox="1"/>
          <p:nvPr/>
        </p:nvSpPr>
        <p:spPr>
          <a:xfrm>
            <a:off x="721238" y="6184315"/>
            <a:ext cx="5645644" cy="338554"/>
          </a:xfrm>
          <a:prstGeom prst="rect">
            <a:avLst/>
          </a:prstGeom>
          <a:noFill/>
        </p:spPr>
        <p:txBody>
          <a:bodyPr wrap="square" rtlCol="0">
            <a:spAutoFit/>
          </a:bodyPr>
          <a:lstStyle/>
          <a:p>
            <a:r>
              <a:rPr lang="en-US" sz="1600" dirty="0">
                <a:effectLst/>
                <a:latin typeface="Century Gothic" panose="020B0502020202020204" pitchFamily="34" charset="0"/>
                <a:ea typeface="Times New Roman" panose="02020603050405020304" pitchFamily="18" charset="0"/>
              </a:rPr>
              <a:t>Marketing Efforts </a:t>
            </a:r>
            <a:r>
              <a:rPr lang="en-US" sz="1400" b="1" dirty="0">
                <a:solidFill>
                  <a:srgbClr val="3075B7"/>
                </a:solidFill>
                <a:effectLst/>
                <a:latin typeface="Century Gothic" panose="020B0502020202020204" pitchFamily="34" charset="0"/>
                <a:ea typeface="Times New Roman" panose="02020603050405020304" pitchFamily="18" charset="0"/>
              </a:rPr>
              <a:t>(If there is </a:t>
            </a:r>
            <a:r>
              <a:rPr lang="en-US" sz="1400" b="1" dirty="0">
                <a:solidFill>
                  <a:srgbClr val="3075B7"/>
                </a:solidFill>
                <a:latin typeface="Century Gothic" panose="020B0502020202020204" pitchFamily="34" charset="0"/>
                <a:ea typeface="Times New Roman" panose="02020603050405020304" pitchFamily="18" charset="0"/>
              </a:rPr>
              <a:t>N</a:t>
            </a:r>
            <a:r>
              <a:rPr lang="en-US" sz="1400" b="1" dirty="0">
                <a:solidFill>
                  <a:srgbClr val="3075B7"/>
                </a:solidFill>
                <a:effectLst/>
                <a:latin typeface="Century Gothic" panose="020B0502020202020204" pitchFamily="34" charset="0"/>
                <a:ea typeface="Times New Roman" panose="02020603050405020304" pitchFamily="18" charset="0"/>
              </a:rPr>
              <a:t>o Wait </a:t>
            </a:r>
            <a:r>
              <a:rPr lang="en-US" sz="1400" b="1" dirty="0">
                <a:solidFill>
                  <a:srgbClr val="3075B7"/>
                </a:solidFill>
                <a:latin typeface="Century Gothic" panose="020B0502020202020204" pitchFamily="34" charset="0"/>
                <a:ea typeface="Times New Roman" panose="02020603050405020304" pitchFamily="18" charset="0"/>
              </a:rPr>
              <a:t>L</a:t>
            </a:r>
            <a:r>
              <a:rPr lang="en-US" sz="1400" b="1" dirty="0">
                <a:solidFill>
                  <a:srgbClr val="3075B7"/>
                </a:solidFill>
                <a:effectLst/>
                <a:latin typeface="Century Gothic" panose="020B0502020202020204" pitchFamily="34" charset="0"/>
                <a:ea typeface="Times New Roman" panose="02020603050405020304" pitchFamily="18" charset="0"/>
              </a:rPr>
              <a:t>ist)</a:t>
            </a:r>
            <a:endParaRPr lang="en-US" sz="1600" b="1" dirty="0">
              <a:solidFill>
                <a:srgbClr val="3075B7"/>
              </a:solidFill>
              <a:effectLst/>
              <a:latin typeface="Century Gothic" panose="020B0502020202020204" pitchFamily="34" charset="0"/>
              <a:ea typeface="Calibri" panose="020F0502020204030204" pitchFamily="34" charset="0"/>
            </a:endParaRPr>
          </a:p>
        </p:txBody>
      </p:sp>
      <p:pic>
        <p:nvPicPr>
          <p:cNvPr id="31" name="Graphic 30" descr="Checkbox Checked with solid fill">
            <a:extLst>
              <a:ext uri="{FF2B5EF4-FFF2-40B4-BE49-F238E27FC236}">
                <a16:creationId xmlns:a16="http://schemas.microsoft.com/office/drawing/2014/main" id="{473623C0-C0C3-4AF7-A549-6FF7CD5EB9D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81238" y="879224"/>
            <a:ext cx="453655" cy="453655"/>
          </a:xfrm>
          <a:prstGeom prst="rect">
            <a:avLst/>
          </a:prstGeom>
        </p:spPr>
      </p:pic>
      <p:pic>
        <p:nvPicPr>
          <p:cNvPr id="32" name="Graphic 31" descr="Checkbox Checked with solid fill">
            <a:extLst>
              <a:ext uri="{FF2B5EF4-FFF2-40B4-BE49-F238E27FC236}">
                <a16:creationId xmlns:a16="http://schemas.microsoft.com/office/drawing/2014/main" id="{283BA108-A618-4589-A346-DEEF9A5BE1E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81238" y="1304660"/>
            <a:ext cx="453655" cy="453655"/>
          </a:xfrm>
          <a:prstGeom prst="rect">
            <a:avLst/>
          </a:prstGeom>
        </p:spPr>
      </p:pic>
      <p:pic>
        <p:nvPicPr>
          <p:cNvPr id="33" name="Graphic 32" descr="Checkbox Checked with solid fill">
            <a:extLst>
              <a:ext uri="{FF2B5EF4-FFF2-40B4-BE49-F238E27FC236}">
                <a16:creationId xmlns:a16="http://schemas.microsoft.com/office/drawing/2014/main" id="{64C9EFA7-77BC-49DF-93A6-16883FB28C8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81238" y="3739681"/>
            <a:ext cx="453655" cy="453655"/>
          </a:xfrm>
          <a:prstGeom prst="rect">
            <a:avLst/>
          </a:prstGeom>
        </p:spPr>
      </p:pic>
      <p:pic>
        <p:nvPicPr>
          <p:cNvPr id="34" name="Graphic 33" descr="Checkbox Checked with solid fill">
            <a:extLst>
              <a:ext uri="{FF2B5EF4-FFF2-40B4-BE49-F238E27FC236}">
                <a16:creationId xmlns:a16="http://schemas.microsoft.com/office/drawing/2014/main" id="{D3BFD22D-742C-4EAC-91DF-559C33ED6AE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81238" y="5666201"/>
            <a:ext cx="453655" cy="453655"/>
          </a:xfrm>
          <a:prstGeom prst="rect">
            <a:avLst/>
          </a:prstGeom>
        </p:spPr>
      </p:pic>
      <p:pic>
        <p:nvPicPr>
          <p:cNvPr id="35" name="Graphic 34" descr="Checkbox Checked with solid fill">
            <a:extLst>
              <a:ext uri="{FF2B5EF4-FFF2-40B4-BE49-F238E27FC236}">
                <a16:creationId xmlns:a16="http://schemas.microsoft.com/office/drawing/2014/main" id="{FE4B5E21-FEF8-402D-A2CF-61CE9255A1E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81238" y="6119856"/>
            <a:ext cx="453655" cy="453655"/>
          </a:xfrm>
          <a:prstGeom prst="rect">
            <a:avLst/>
          </a:prstGeom>
        </p:spPr>
      </p:pic>
      <p:pic>
        <p:nvPicPr>
          <p:cNvPr id="36" name="Graphic 35" descr="Checkmark with solid fill">
            <a:extLst>
              <a:ext uri="{FF2B5EF4-FFF2-40B4-BE49-F238E27FC236}">
                <a16:creationId xmlns:a16="http://schemas.microsoft.com/office/drawing/2014/main" id="{B8BA0034-2CB2-435E-AF5E-C0BF3AAAD2C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87613" y="2650040"/>
            <a:ext cx="229067" cy="229067"/>
          </a:xfrm>
          <a:prstGeom prst="rect">
            <a:avLst/>
          </a:prstGeom>
        </p:spPr>
      </p:pic>
      <p:pic>
        <p:nvPicPr>
          <p:cNvPr id="37" name="Graphic 36" descr="Checkmark with solid fill">
            <a:extLst>
              <a:ext uri="{FF2B5EF4-FFF2-40B4-BE49-F238E27FC236}">
                <a16:creationId xmlns:a16="http://schemas.microsoft.com/office/drawing/2014/main" id="{3F142961-63B3-46C3-B8FB-238DD8D05F6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87613" y="3021381"/>
            <a:ext cx="229067" cy="229067"/>
          </a:xfrm>
          <a:prstGeom prst="rect">
            <a:avLst/>
          </a:prstGeom>
        </p:spPr>
      </p:pic>
      <p:pic>
        <p:nvPicPr>
          <p:cNvPr id="38" name="Graphic 37" descr="Checkmark with solid fill">
            <a:extLst>
              <a:ext uri="{FF2B5EF4-FFF2-40B4-BE49-F238E27FC236}">
                <a16:creationId xmlns:a16="http://schemas.microsoft.com/office/drawing/2014/main" id="{5528637D-86E2-41A3-B03E-79F306B7357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87613" y="3353011"/>
            <a:ext cx="229067" cy="229067"/>
          </a:xfrm>
          <a:prstGeom prst="rect">
            <a:avLst/>
          </a:prstGeom>
        </p:spPr>
      </p:pic>
      <p:pic>
        <p:nvPicPr>
          <p:cNvPr id="39" name="Graphic 38" descr="Checkmark with solid fill">
            <a:extLst>
              <a:ext uri="{FF2B5EF4-FFF2-40B4-BE49-F238E27FC236}">
                <a16:creationId xmlns:a16="http://schemas.microsoft.com/office/drawing/2014/main" id="{FE992F23-4DEF-44F8-A647-59C4D059790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87613" y="4593447"/>
            <a:ext cx="229067" cy="229067"/>
          </a:xfrm>
          <a:prstGeom prst="rect">
            <a:avLst/>
          </a:prstGeom>
        </p:spPr>
      </p:pic>
      <p:pic>
        <p:nvPicPr>
          <p:cNvPr id="40" name="Graphic 39" descr="Checkmark with solid fill">
            <a:extLst>
              <a:ext uri="{FF2B5EF4-FFF2-40B4-BE49-F238E27FC236}">
                <a16:creationId xmlns:a16="http://schemas.microsoft.com/office/drawing/2014/main" id="{2A6DDC2E-5624-4EFC-AC95-3EF7F539B2C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87613" y="4956319"/>
            <a:ext cx="229067" cy="229067"/>
          </a:xfrm>
          <a:prstGeom prst="rect">
            <a:avLst/>
          </a:prstGeom>
        </p:spPr>
      </p:pic>
      <p:pic>
        <p:nvPicPr>
          <p:cNvPr id="41" name="Graphic 40" descr="Checkmark with solid fill">
            <a:extLst>
              <a:ext uri="{FF2B5EF4-FFF2-40B4-BE49-F238E27FC236}">
                <a16:creationId xmlns:a16="http://schemas.microsoft.com/office/drawing/2014/main" id="{AEA86AFC-F8F7-4C7B-8483-5F0FFEDD5B5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87613" y="5325651"/>
            <a:ext cx="229067" cy="229067"/>
          </a:xfrm>
          <a:prstGeom prst="rect">
            <a:avLst/>
          </a:prstGeom>
        </p:spPr>
      </p:pic>
    </p:spTree>
    <p:extLst>
      <p:ext uri="{BB962C8B-B14F-4D97-AF65-F5344CB8AC3E}">
        <p14:creationId xmlns:p14="http://schemas.microsoft.com/office/powerpoint/2010/main" val="3870098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p:cTn id="17" dur="500" fill="hold"/>
                                        <p:tgtEl>
                                          <p:spTgt spid="31"/>
                                        </p:tgtEl>
                                        <p:attrNameLst>
                                          <p:attrName>ppt_w</p:attrName>
                                        </p:attrNameLst>
                                      </p:cBhvr>
                                      <p:tavLst>
                                        <p:tav tm="0">
                                          <p:val>
                                            <p:fltVal val="0"/>
                                          </p:val>
                                        </p:tav>
                                        <p:tav tm="100000">
                                          <p:val>
                                            <p:strVal val="#ppt_w"/>
                                          </p:val>
                                        </p:tav>
                                      </p:tavLst>
                                    </p:anim>
                                    <p:anim calcmode="lin" valueType="num">
                                      <p:cBhvr>
                                        <p:cTn id="18" dur="500" fill="hold"/>
                                        <p:tgtEl>
                                          <p:spTgt spid="31"/>
                                        </p:tgtEl>
                                        <p:attrNameLst>
                                          <p:attrName>ppt_h</p:attrName>
                                        </p:attrNameLst>
                                      </p:cBhvr>
                                      <p:tavLst>
                                        <p:tav tm="0">
                                          <p:val>
                                            <p:fltVal val="0"/>
                                          </p:val>
                                        </p:tav>
                                        <p:tav tm="100000">
                                          <p:val>
                                            <p:strVal val="#ppt_h"/>
                                          </p:val>
                                        </p:tav>
                                      </p:tavLst>
                                    </p:anim>
                                    <p:animEffect transition="in" filter="fade">
                                      <p:cBhvr>
                                        <p:cTn id="19" dur="500"/>
                                        <p:tgtEl>
                                          <p:spTgt spid="31"/>
                                        </p:tgtEl>
                                      </p:cBhvr>
                                    </p:animEffect>
                                  </p:childTnLst>
                                </p:cTn>
                              </p:par>
                            </p:childTnLst>
                          </p:cTn>
                        </p:par>
                        <p:par>
                          <p:cTn id="20" fill="hold">
                            <p:stCondLst>
                              <p:cond delay="1500"/>
                            </p:stCondLst>
                            <p:childTnLst>
                              <p:par>
                                <p:cTn id="21" presetID="22" presetClass="entr" presetSubtype="8"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32"/>
                                        </p:tgtEl>
                                        <p:attrNameLst>
                                          <p:attrName>style.visibility</p:attrName>
                                        </p:attrNameLst>
                                      </p:cBhvr>
                                      <p:to>
                                        <p:strVal val="visible"/>
                                      </p:to>
                                    </p:set>
                                    <p:anim calcmode="lin" valueType="num">
                                      <p:cBhvr>
                                        <p:cTn id="27" dur="500" fill="hold"/>
                                        <p:tgtEl>
                                          <p:spTgt spid="32"/>
                                        </p:tgtEl>
                                        <p:attrNameLst>
                                          <p:attrName>ppt_w</p:attrName>
                                        </p:attrNameLst>
                                      </p:cBhvr>
                                      <p:tavLst>
                                        <p:tav tm="0">
                                          <p:val>
                                            <p:fltVal val="0"/>
                                          </p:val>
                                        </p:tav>
                                        <p:tav tm="100000">
                                          <p:val>
                                            <p:strVal val="#ppt_w"/>
                                          </p:val>
                                        </p:tav>
                                      </p:tavLst>
                                    </p:anim>
                                    <p:anim calcmode="lin" valueType="num">
                                      <p:cBhvr>
                                        <p:cTn id="28" dur="500" fill="hold"/>
                                        <p:tgtEl>
                                          <p:spTgt spid="32"/>
                                        </p:tgtEl>
                                        <p:attrNameLst>
                                          <p:attrName>ppt_h</p:attrName>
                                        </p:attrNameLst>
                                      </p:cBhvr>
                                      <p:tavLst>
                                        <p:tav tm="0">
                                          <p:val>
                                            <p:fltVal val="0"/>
                                          </p:val>
                                        </p:tav>
                                        <p:tav tm="100000">
                                          <p:val>
                                            <p:strVal val="#ppt_h"/>
                                          </p:val>
                                        </p:tav>
                                      </p:tavLst>
                                    </p:anim>
                                    <p:animEffect transition="in" filter="fade">
                                      <p:cBhvr>
                                        <p:cTn id="29" dur="500"/>
                                        <p:tgtEl>
                                          <p:spTgt spid="32"/>
                                        </p:tgtEl>
                                      </p:cBhvr>
                                    </p:animEffect>
                                  </p:childTnLst>
                                </p:cTn>
                              </p:par>
                            </p:childTnLst>
                          </p:cTn>
                        </p:par>
                        <p:par>
                          <p:cTn id="30" fill="hold">
                            <p:stCondLst>
                              <p:cond delay="2500"/>
                            </p:stCondLst>
                            <p:childTnLst>
                              <p:par>
                                <p:cTn id="31" presetID="22" presetClass="entr" presetSubtype="8"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left)">
                                      <p:cBhvr>
                                        <p:cTn id="33" dur="500"/>
                                        <p:tgtEl>
                                          <p:spTgt spid="13"/>
                                        </p:tgtEl>
                                      </p:cBhvr>
                                    </p:animEffect>
                                  </p:childTnLst>
                                </p:cTn>
                              </p:par>
                            </p:childTnLst>
                          </p:cTn>
                        </p:par>
                        <p:par>
                          <p:cTn id="34" fill="hold">
                            <p:stCondLst>
                              <p:cond delay="3000"/>
                            </p:stCondLst>
                            <p:childTnLst>
                              <p:par>
                                <p:cTn id="35" presetID="10" presetClass="entr" presetSubtype="0"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par>
                          <p:cTn id="38" fill="hold">
                            <p:stCondLst>
                              <p:cond delay="3500"/>
                            </p:stCondLst>
                            <p:childTnLst>
                              <p:par>
                                <p:cTn id="39" presetID="22" presetClass="entr" presetSubtype="8" fill="hold" grpId="0" nodeType="after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left)">
                                      <p:cBhvr>
                                        <p:cTn id="41" dur="750"/>
                                        <p:tgtEl>
                                          <p:spTgt spid="20"/>
                                        </p:tgtEl>
                                      </p:cBhvr>
                                    </p:animEffect>
                                  </p:childTnLst>
                                </p:cTn>
                              </p:par>
                            </p:childTnLst>
                          </p:cTn>
                        </p:par>
                        <p:par>
                          <p:cTn id="42" fill="hold">
                            <p:stCondLst>
                              <p:cond delay="4250"/>
                            </p:stCondLst>
                            <p:childTnLst>
                              <p:par>
                                <p:cTn id="43" presetID="22" presetClass="entr" presetSubtype="8" fill="hold" grpId="0" nodeType="after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wipe(left)">
                                      <p:cBhvr>
                                        <p:cTn id="45" dur="750"/>
                                        <p:tgtEl>
                                          <p:spTgt spid="15"/>
                                        </p:tgtEl>
                                      </p:cBhvr>
                                    </p:animEffect>
                                  </p:childTnLst>
                                </p:cTn>
                              </p:par>
                            </p:childTnLst>
                          </p:cTn>
                        </p:par>
                        <p:par>
                          <p:cTn id="46" fill="hold">
                            <p:stCondLst>
                              <p:cond delay="5000"/>
                            </p:stCondLst>
                            <p:childTnLst>
                              <p:par>
                                <p:cTn id="47" presetID="22" presetClass="entr" presetSubtype="8" fill="hold" grpId="0" nodeType="after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wipe(left)">
                                      <p:cBhvr>
                                        <p:cTn id="49" dur="750"/>
                                        <p:tgtEl>
                                          <p:spTgt spid="18"/>
                                        </p:tgtEl>
                                      </p:cBhvr>
                                    </p:animEffect>
                                  </p:childTnLst>
                                </p:cTn>
                              </p:par>
                            </p:childTnLst>
                          </p:cTn>
                        </p:par>
                        <p:par>
                          <p:cTn id="50" fill="hold">
                            <p:stCondLst>
                              <p:cond delay="5750"/>
                            </p:stCondLst>
                            <p:childTnLst>
                              <p:par>
                                <p:cTn id="51" presetID="22" presetClass="entr" presetSubtype="8" fill="hold" grpId="0" nodeType="after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wipe(left)">
                                      <p:cBhvr>
                                        <p:cTn id="53" dur="750"/>
                                        <p:tgtEl>
                                          <p:spTgt spid="19"/>
                                        </p:tgtEl>
                                      </p:cBhvr>
                                    </p:animEffect>
                                  </p:childTnLst>
                                </p:cTn>
                              </p:par>
                            </p:childTnLst>
                          </p:cTn>
                        </p:par>
                        <p:par>
                          <p:cTn id="54" fill="hold">
                            <p:stCondLst>
                              <p:cond delay="6500"/>
                            </p:stCondLst>
                            <p:childTnLst>
                              <p:par>
                                <p:cTn id="55" presetID="47" presetClass="entr" presetSubtype="0" fill="hold" nodeType="after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500"/>
                                        <p:tgtEl>
                                          <p:spTgt spid="17"/>
                                        </p:tgtEl>
                                      </p:cBhvr>
                                    </p:animEffect>
                                    <p:anim calcmode="lin" valueType="num">
                                      <p:cBhvr>
                                        <p:cTn id="58" dur="500" fill="hold"/>
                                        <p:tgtEl>
                                          <p:spTgt spid="17"/>
                                        </p:tgtEl>
                                        <p:attrNameLst>
                                          <p:attrName>ppt_x</p:attrName>
                                        </p:attrNameLst>
                                      </p:cBhvr>
                                      <p:tavLst>
                                        <p:tav tm="0">
                                          <p:val>
                                            <p:strVal val="#ppt_x"/>
                                          </p:val>
                                        </p:tav>
                                        <p:tav tm="100000">
                                          <p:val>
                                            <p:strVal val="#ppt_x"/>
                                          </p:val>
                                        </p:tav>
                                      </p:tavLst>
                                    </p:anim>
                                    <p:anim calcmode="lin" valueType="num">
                                      <p:cBhvr>
                                        <p:cTn id="59" dur="500" fill="hold"/>
                                        <p:tgtEl>
                                          <p:spTgt spid="17"/>
                                        </p:tgtEl>
                                        <p:attrNameLst>
                                          <p:attrName>ppt_y</p:attrName>
                                        </p:attrNameLst>
                                      </p:cBhvr>
                                      <p:tavLst>
                                        <p:tav tm="0">
                                          <p:val>
                                            <p:strVal val="#ppt_y-.1"/>
                                          </p:val>
                                        </p:tav>
                                        <p:tav tm="100000">
                                          <p:val>
                                            <p:strVal val="#ppt_y"/>
                                          </p:val>
                                        </p:tav>
                                      </p:tavLst>
                                    </p:anim>
                                  </p:childTnLst>
                                </p:cTn>
                              </p:par>
                            </p:childTnLst>
                          </p:cTn>
                        </p:par>
                        <p:par>
                          <p:cTn id="60" fill="hold">
                            <p:stCondLst>
                              <p:cond delay="7000"/>
                            </p:stCondLst>
                            <p:childTnLst>
                              <p:par>
                                <p:cTn id="61" presetID="47" presetClass="entr" presetSubtype="0" fill="hold" nodeType="after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fade">
                                      <p:cBhvr>
                                        <p:cTn id="63" dur="500"/>
                                        <p:tgtEl>
                                          <p:spTgt spid="36"/>
                                        </p:tgtEl>
                                      </p:cBhvr>
                                    </p:animEffect>
                                    <p:anim calcmode="lin" valueType="num">
                                      <p:cBhvr>
                                        <p:cTn id="64" dur="500" fill="hold"/>
                                        <p:tgtEl>
                                          <p:spTgt spid="36"/>
                                        </p:tgtEl>
                                        <p:attrNameLst>
                                          <p:attrName>ppt_x</p:attrName>
                                        </p:attrNameLst>
                                      </p:cBhvr>
                                      <p:tavLst>
                                        <p:tav tm="0">
                                          <p:val>
                                            <p:strVal val="#ppt_x"/>
                                          </p:val>
                                        </p:tav>
                                        <p:tav tm="100000">
                                          <p:val>
                                            <p:strVal val="#ppt_x"/>
                                          </p:val>
                                        </p:tav>
                                      </p:tavLst>
                                    </p:anim>
                                    <p:anim calcmode="lin" valueType="num">
                                      <p:cBhvr>
                                        <p:cTn id="65" dur="500" fill="hold"/>
                                        <p:tgtEl>
                                          <p:spTgt spid="36"/>
                                        </p:tgtEl>
                                        <p:attrNameLst>
                                          <p:attrName>ppt_y</p:attrName>
                                        </p:attrNameLst>
                                      </p:cBhvr>
                                      <p:tavLst>
                                        <p:tav tm="0">
                                          <p:val>
                                            <p:strVal val="#ppt_y-.1"/>
                                          </p:val>
                                        </p:tav>
                                        <p:tav tm="100000">
                                          <p:val>
                                            <p:strVal val="#ppt_y"/>
                                          </p:val>
                                        </p:tav>
                                      </p:tavLst>
                                    </p:anim>
                                  </p:childTnLst>
                                </p:cTn>
                              </p:par>
                            </p:childTnLst>
                          </p:cTn>
                        </p:par>
                        <p:par>
                          <p:cTn id="66" fill="hold">
                            <p:stCondLst>
                              <p:cond delay="7500"/>
                            </p:stCondLst>
                            <p:childTnLst>
                              <p:par>
                                <p:cTn id="67" presetID="47" presetClass="entr" presetSubtype="0" fill="hold" nodeType="afterEffect">
                                  <p:stCondLst>
                                    <p:cond delay="0"/>
                                  </p:stCondLst>
                                  <p:childTnLst>
                                    <p:set>
                                      <p:cBhvr>
                                        <p:cTn id="68" dur="1" fill="hold">
                                          <p:stCondLst>
                                            <p:cond delay="0"/>
                                          </p:stCondLst>
                                        </p:cTn>
                                        <p:tgtEl>
                                          <p:spTgt spid="37"/>
                                        </p:tgtEl>
                                        <p:attrNameLst>
                                          <p:attrName>style.visibility</p:attrName>
                                        </p:attrNameLst>
                                      </p:cBhvr>
                                      <p:to>
                                        <p:strVal val="visible"/>
                                      </p:to>
                                    </p:set>
                                    <p:animEffect transition="in" filter="fade">
                                      <p:cBhvr>
                                        <p:cTn id="69" dur="500"/>
                                        <p:tgtEl>
                                          <p:spTgt spid="37"/>
                                        </p:tgtEl>
                                      </p:cBhvr>
                                    </p:animEffect>
                                    <p:anim calcmode="lin" valueType="num">
                                      <p:cBhvr>
                                        <p:cTn id="70" dur="500" fill="hold"/>
                                        <p:tgtEl>
                                          <p:spTgt spid="37"/>
                                        </p:tgtEl>
                                        <p:attrNameLst>
                                          <p:attrName>ppt_x</p:attrName>
                                        </p:attrNameLst>
                                      </p:cBhvr>
                                      <p:tavLst>
                                        <p:tav tm="0">
                                          <p:val>
                                            <p:strVal val="#ppt_x"/>
                                          </p:val>
                                        </p:tav>
                                        <p:tav tm="100000">
                                          <p:val>
                                            <p:strVal val="#ppt_x"/>
                                          </p:val>
                                        </p:tav>
                                      </p:tavLst>
                                    </p:anim>
                                    <p:anim calcmode="lin" valueType="num">
                                      <p:cBhvr>
                                        <p:cTn id="71" dur="500" fill="hold"/>
                                        <p:tgtEl>
                                          <p:spTgt spid="37"/>
                                        </p:tgtEl>
                                        <p:attrNameLst>
                                          <p:attrName>ppt_y</p:attrName>
                                        </p:attrNameLst>
                                      </p:cBhvr>
                                      <p:tavLst>
                                        <p:tav tm="0">
                                          <p:val>
                                            <p:strVal val="#ppt_y-.1"/>
                                          </p:val>
                                        </p:tav>
                                        <p:tav tm="100000">
                                          <p:val>
                                            <p:strVal val="#ppt_y"/>
                                          </p:val>
                                        </p:tav>
                                      </p:tavLst>
                                    </p:anim>
                                  </p:childTnLst>
                                </p:cTn>
                              </p:par>
                            </p:childTnLst>
                          </p:cTn>
                        </p:par>
                        <p:par>
                          <p:cTn id="72" fill="hold">
                            <p:stCondLst>
                              <p:cond delay="8000"/>
                            </p:stCondLst>
                            <p:childTnLst>
                              <p:par>
                                <p:cTn id="73" presetID="47" presetClass="entr" presetSubtype="0" fill="hold" nodeType="afterEffect">
                                  <p:stCondLst>
                                    <p:cond delay="0"/>
                                  </p:stCondLst>
                                  <p:childTnLst>
                                    <p:set>
                                      <p:cBhvr>
                                        <p:cTn id="74" dur="1" fill="hold">
                                          <p:stCondLst>
                                            <p:cond delay="0"/>
                                          </p:stCondLst>
                                        </p:cTn>
                                        <p:tgtEl>
                                          <p:spTgt spid="38"/>
                                        </p:tgtEl>
                                        <p:attrNameLst>
                                          <p:attrName>style.visibility</p:attrName>
                                        </p:attrNameLst>
                                      </p:cBhvr>
                                      <p:to>
                                        <p:strVal val="visible"/>
                                      </p:to>
                                    </p:set>
                                    <p:animEffect transition="in" filter="fade">
                                      <p:cBhvr>
                                        <p:cTn id="75" dur="500"/>
                                        <p:tgtEl>
                                          <p:spTgt spid="38"/>
                                        </p:tgtEl>
                                      </p:cBhvr>
                                    </p:animEffect>
                                    <p:anim calcmode="lin" valueType="num">
                                      <p:cBhvr>
                                        <p:cTn id="76" dur="500" fill="hold"/>
                                        <p:tgtEl>
                                          <p:spTgt spid="38"/>
                                        </p:tgtEl>
                                        <p:attrNameLst>
                                          <p:attrName>ppt_x</p:attrName>
                                        </p:attrNameLst>
                                      </p:cBhvr>
                                      <p:tavLst>
                                        <p:tav tm="0">
                                          <p:val>
                                            <p:strVal val="#ppt_x"/>
                                          </p:val>
                                        </p:tav>
                                        <p:tav tm="100000">
                                          <p:val>
                                            <p:strVal val="#ppt_x"/>
                                          </p:val>
                                        </p:tav>
                                      </p:tavLst>
                                    </p:anim>
                                    <p:anim calcmode="lin" valueType="num">
                                      <p:cBhvr>
                                        <p:cTn id="77" dur="500" fill="hold"/>
                                        <p:tgtEl>
                                          <p:spTgt spid="38"/>
                                        </p:tgtEl>
                                        <p:attrNameLst>
                                          <p:attrName>ppt_y</p:attrName>
                                        </p:attrNameLst>
                                      </p:cBhvr>
                                      <p:tavLst>
                                        <p:tav tm="0">
                                          <p:val>
                                            <p:strVal val="#ppt_y-.1"/>
                                          </p:val>
                                        </p:tav>
                                        <p:tav tm="100000">
                                          <p:val>
                                            <p:strVal val="#ppt_y"/>
                                          </p:val>
                                        </p:tav>
                                      </p:tavLst>
                                    </p:anim>
                                  </p:childTnLst>
                                </p:cTn>
                              </p:par>
                            </p:childTnLst>
                          </p:cTn>
                        </p:par>
                        <p:par>
                          <p:cTn id="78" fill="hold">
                            <p:stCondLst>
                              <p:cond delay="8500"/>
                            </p:stCondLst>
                            <p:childTnLst>
                              <p:par>
                                <p:cTn id="79" presetID="53" presetClass="entr" presetSubtype="16" fill="hold" nodeType="afterEffect">
                                  <p:stCondLst>
                                    <p:cond delay="0"/>
                                  </p:stCondLst>
                                  <p:childTnLst>
                                    <p:set>
                                      <p:cBhvr>
                                        <p:cTn id="80" dur="1" fill="hold">
                                          <p:stCondLst>
                                            <p:cond delay="0"/>
                                          </p:stCondLst>
                                        </p:cTn>
                                        <p:tgtEl>
                                          <p:spTgt spid="33"/>
                                        </p:tgtEl>
                                        <p:attrNameLst>
                                          <p:attrName>style.visibility</p:attrName>
                                        </p:attrNameLst>
                                      </p:cBhvr>
                                      <p:to>
                                        <p:strVal val="visible"/>
                                      </p:to>
                                    </p:set>
                                    <p:anim calcmode="lin" valueType="num">
                                      <p:cBhvr>
                                        <p:cTn id="81" dur="500" fill="hold"/>
                                        <p:tgtEl>
                                          <p:spTgt spid="33"/>
                                        </p:tgtEl>
                                        <p:attrNameLst>
                                          <p:attrName>ppt_w</p:attrName>
                                        </p:attrNameLst>
                                      </p:cBhvr>
                                      <p:tavLst>
                                        <p:tav tm="0">
                                          <p:val>
                                            <p:fltVal val="0"/>
                                          </p:val>
                                        </p:tav>
                                        <p:tav tm="100000">
                                          <p:val>
                                            <p:strVal val="#ppt_w"/>
                                          </p:val>
                                        </p:tav>
                                      </p:tavLst>
                                    </p:anim>
                                    <p:anim calcmode="lin" valueType="num">
                                      <p:cBhvr>
                                        <p:cTn id="82" dur="500" fill="hold"/>
                                        <p:tgtEl>
                                          <p:spTgt spid="33"/>
                                        </p:tgtEl>
                                        <p:attrNameLst>
                                          <p:attrName>ppt_h</p:attrName>
                                        </p:attrNameLst>
                                      </p:cBhvr>
                                      <p:tavLst>
                                        <p:tav tm="0">
                                          <p:val>
                                            <p:fltVal val="0"/>
                                          </p:val>
                                        </p:tav>
                                        <p:tav tm="100000">
                                          <p:val>
                                            <p:strVal val="#ppt_h"/>
                                          </p:val>
                                        </p:tav>
                                      </p:tavLst>
                                    </p:anim>
                                    <p:animEffect transition="in" filter="fade">
                                      <p:cBhvr>
                                        <p:cTn id="83" dur="500"/>
                                        <p:tgtEl>
                                          <p:spTgt spid="33"/>
                                        </p:tgtEl>
                                      </p:cBhvr>
                                    </p:animEffect>
                                  </p:childTnLst>
                                </p:cTn>
                              </p:par>
                            </p:childTnLst>
                          </p:cTn>
                        </p:par>
                        <p:par>
                          <p:cTn id="84" fill="hold">
                            <p:stCondLst>
                              <p:cond delay="9000"/>
                            </p:stCondLst>
                            <p:childTnLst>
                              <p:par>
                                <p:cTn id="85" presetID="22" presetClass="entr" presetSubtype="8" fill="hold" grpId="0" nodeType="afterEffect">
                                  <p:stCondLst>
                                    <p:cond delay="0"/>
                                  </p:stCondLst>
                                  <p:childTnLst>
                                    <p:set>
                                      <p:cBhvr>
                                        <p:cTn id="86" dur="1" fill="hold">
                                          <p:stCondLst>
                                            <p:cond delay="0"/>
                                          </p:stCondLst>
                                        </p:cTn>
                                        <p:tgtEl>
                                          <p:spTgt spid="22"/>
                                        </p:tgtEl>
                                        <p:attrNameLst>
                                          <p:attrName>style.visibility</p:attrName>
                                        </p:attrNameLst>
                                      </p:cBhvr>
                                      <p:to>
                                        <p:strVal val="visible"/>
                                      </p:to>
                                    </p:set>
                                    <p:animEffect transition="in" filter="wipe(left)">
                                      <p:cBhvr>
                                        <p:cTn id="87" dur="500"/>
                                        <p:tgtEl>
                                          <p:spTgt spid="22"/>
                                        </p:tgtEl>
                                      </p:cBhvr>
                                    </p:animEffect>
                                  </p:childTnLst>
                                </p:cTn>
                              </p:par>
                            </p:childTnLst>
                          </p:cTn>
                        </p:par>
                        <p:par>
                          <p:cTn id="88" fill="hold">
                            <p:stCondLst>
                              <p:cond delay="9500"/>
                            </p:stCondLst>
                            <p:childTnLst>
                              <p:par>
                                <p:cTn id="89" presetID="10" presetClass="entr" presetSubtype="0" fill="hold" grpId="0" nodeType="afterEffect">
                                  <p:stCondLst>
                                    <p:cond delay="0"/>
                                  </p:stCondLst>
                                  <p:childTnLst>
                                    <p:set>
                                      <p:cBhvr>
                                        <p:cTn id="90" dur="1" fill="hold">
                                          <p:stCondLst>
                                            <p:cond delay="0"/>
                                          </p:stCondLst>
                                        </p:cTn>
                                        <p:tgtEl>
                                          <p:spTgt spid="23"/>
                                        </p:tgtEl>
                                        <p:attrNameLst>
                                          <p:attrName>style.visibility</p:attrName>
                                        </p:attrNameLst>
                                      </p:cBhvr>
                                      <p:to>
                                        <p:strVal val="visible"/>
                                      </p:to>
                                    </p:set>
                                    <p:animEffect transition="in" filter="fade">
                                      <p:cBhvr>
                                        <p:cTn id="91" dur="500"/>
                                        <p:tgtEl>
                                          <p:spTgt spid="23"/>
                                        </p:tgtEl>
                                      </p:cBhvr>
                                    </p:animEffect>
                                  </p:childTnLst>
                                </p:cTn>
                              </p:par>
                            </p:childTnLst>
                          </p:cTn>
                        </p:par>
                        <p:par>
                          <p:cTn id="92" fill="hold">
                            <p:stCondLst>
                              <p:cond delay="10000"/>
                            </p:stCondLst>
                            <p:childTnLst>
                              <p:par>
                                <p:cTn id="93" presetID="22" presetClass="entr" presetSubtype="8" fill="hold" grpId="0" nodeType="afterEffect">
                                  <p:stCondLst>
                                    <p:cond delay="0"/>
                                  </p:stCondLst>
                                  <p:childTnLst>
                                    <p:set>
                                      <p:cBhvr>
                                        <p:cTn id="94" dur="1" fill="hold">
                                          <p:stCondLst>
                                            <p:cond delay="0"/>
                                          </p:stCondLst>
                                        </p:cTn>
                                        <p:tgtEl>
                                          <p:spTgt spid="24"/>
                                        </p:tgtEl>
                                        <p:attrNameLst>
                                          <p:attrName>style.visibility</p:attrName>
                                        </p:attrNameLst>
                                      </p:cBhvr>
                                      <p:to>
                                        <p:strVal val="visible"/>
                                      </p:to>
                                    </p:set>
                                    <p:animEffect transition="in" filter="wipe(left)">
                                      <p:cBhvr>
                                        <p:cTn id="95" dur="500"/>
                                        <p:tgtEl>
                                          <p:spTgt spid="24"/>
                                        </p:tgtEl>
                                      </p:cBhvr>
                                    </p:animEffect>
                                  </p:childTnLst>
                                </p:cTn>
                              </p:par>
                            </p:childTnLst>
                          </p:cTn>
                        </p:par>
                        <p:par>
                          <p:cTn id="96" fill="hold">
                            <p:stCondLst>
                              <p:cond delay="10500"/>
                            </p:stCondLst>
                            <p:childTnLst>
                              <p:par>
                                <p:cTn id="97" presetID="22" presetClass="entr" presetSubtype="8" fill="hold" grpId="0" nodeType="afterEffect">
                                  <p:stCondLst>
                                    <p:cond delay="0"/>
                                  </p:stCondLst>
                                  <p:childTnLst>
                                    <p:set>
                                      <p:cBhvr>
                                        <p:cTn id="98" dur="1" fill="hold">
                                          <p:stCondLst>
                                            <p:cond delay="0"/>
                                          </p:stCondLst>
                                        </p:cTn>
                                        <p:tgtEl>
                                          <p:spTgt spid="25"/>
                                        </p:tgtEl>
                                        <p:attrNameLst>
                                          <p:attrName>style.visibility</p:attrName>
                                        </p:attrNameLst>
                                      </p:cBhvr>
                                      <p:to>
                                        <p:strVal val="visible"/>
                                      </p:to>
                                    </p:set>
                                    <p:animEffect transition="in" filter="wipe(left)">
                                      <p:cBhvr>
                                        <p:cTn id="99" dur="500"/>
                                        <p:tgtEl>
                                          <p:spTgt spid="25"/>
                                        </p:tgtEl>
                                      </p:cBhvr>
                                    </p:animEffect>
                                  </p:childTnLst>
                                </p:cTn>
                              </p:par>
                            </p:childTnLst>
                          </p:cTn>
                        </p:par>
                        <p:par>
                          <p:cTn id="100" fill="hold">
                            <p:stCondLst>
                              <p:cond delay="11000"/>
                            </p:stCondLst>
                            <p:childTnLst>
                              <p:par>
                                <p:cTn id="101" presetID="22" presetClass="entr" presetSubtype="8" fill="hold" grpId="0" nodeType="afterEffect">
                                  <p:stCondLst>
                                    <p:cond delay="0"/>
                                  </p:stCondLst>
                                  <p:childTnLst>
                                    <p:set>
                                      <p:cBhvr>
                                        <p:cTn id="102" dur="1" fill="hold">
                                          <p:stCondLst>
                                            <p:cond delay="0"/>
                                          </p:stCondLst>
                                        </p:cTn>
                                        <p:tgtEl>
                                          <p:spTgt spid="26"/>
                                        </p:tgtEl>
                                        <p:attrNameLst>
                                          <p:attrName>style.visibility</p:attrName>
                                        </p:attrNameLst>
                                      </p:cBhvr>
                                      <p:to>
                                        <p:strVal val="visible"/>
                                      </p:to>
                                    </p:set>
                                    <p:animEffect transition="in" filter="wipe(left)">
                                      <p:cBhvr>
                                        <p:cTn id="103" dur="500"/>
                                        <p:tgtEl>
                                          <p:spTgt spid="26"/>
                                        </p:tgtEl>
                                      </p:cBhvr>
                                    </p:animEffect>
                                  </p:childTnLst>
                                </p:cTn>
                              </p:par>
                            </p:childTnLst>
                          </p:cTn>
                        </p:par>
                        <p:par>
                          <p:cTn id="104" fill="hold">
                            <p:stCondLst>
                              <p:cond delay="11500"/>
                            </p:stCondLst>
                            <p:childTnLst>
                              <p:par>
                                <p:cTn id="105" presetID="47" presetClass="entr" presetSubtype="0" fill="hold" nodeType="afterEffect">
                                  <p:stCondLst>
                                    <p:cond delay="0"/>
                                  </p:stCondLst>
                                  <p:childTnLst>
                                    <p:set>
                                      <p:cBhvr>
                                        <p:cTn id="106" dur="1" fill="hold">
                                          <p:stCondLst>
                                            <p:cond delay="0"/>
                                          </p:stCondLst>
                                        </p:cTn>
                                        <p:tgtEl>
                                          <p:spTgt spid="39"/>
                                        </p:tgtEl>
                                        <p:attrNameLst>
                                          <p:attrName>style.visibility</p:attrName>
                                        </p:attrNameLst>
                                      </p:cBhvr>
                                      <p:to>
                                        <p:strVal val="visible"/>
                                      </p:to>
                                    </p:set>
                                    <p:animEffect transition="in" filter="fade">
                                      <p:cBhvr>
                                        <p:cTn id="107" dur="500"/>
                                        <p:tgtEl>
                                          <p:spTgt spid="39"/>
                                        </p:tgtEl>
                                      </p:cBhvr>
                                    </p:animEffect>
                                    <p:anim calcmode="lin" valueType="num">
                                      <p:cBhvr>
                                        <p:cTn id="108" dur="500" fill="hold"/>
                                        <p:tgtEl>
                                          <p:spTgt spid="39"/>
                                        </p:tgtEl>
                                        <p:attrNameLst>
                                          <p:attrName>ppt_x</p:attrName>
                                        </p:attrNameLst>
                                      </p:cBhvr>
                                      <p:tavLst>
                                        <p:tav tm="0">
                                          <p:val>
                                            <p:strVal val="#ppt_x"/>
                                          </p:val>
                                        </p:tav>
                                        <p:tav tm="100000">
                                          <p:val>
                                            <p:strVal val="#ppt_x"/>
                                          </p:val>
                                        </p:tav>
                                      </p:tavLst>
                                    </p:anim>
                                    <p:anim calcmode="lin" valueType="num">
                                      <p:cBhvr>
                                        <p:cTn id="109" dur="500" fill="hold"/>
                                        <p:tgtEl>
                                          <p:spTgt spid="39"/>
                                        </p:tgtEl>
                                        <p:attrNameLst>
                                          <p:attrName>ppt_y</p:attrName>
                                        </p:attrNameLst>
                                      </p:cBhvr>
                                      <p:tavLst>
                                        <p:tav tm="0">
                                          <p:val>
                                            <p:strVal val="#ppt_y-.1"/>
                                          </p:val>
                                        </p:tav>
                                        <p:tav tm="100000">
                                          <p:val>
                                            <p:strVal val="#ppt_y"/>
                                          </p:val>
                                        </p:tav>
                                      </p:tavLst>
                                    </p:anim>
                                  </p:childTnLst>
                                </p:cTn>
                              </p:par>
                            </p:childTnLst>
                          </p:cTn>
                        </p:par>
                        <p:par>
                          <p:cTn id="110" fill="hold">
                            <p:stCondLst>
                              <p:cond delay="12000"/>
                            </p:stCondLst>
                            <p:childTnLst>
                              <p:par>
                                <p:cTn id="111" presetID="47" presetClass="entr" presetSubtype="0" fill="hold" nodeType="afterEffect">
                                  <p:stCondLst>
                                    <p:cond delay="0"/>
                                  </p:stCondLst>
                                  <p:childTnLst>
                                    <p:set>
                                      <p:cBhvr>
                                        <p:cTn id="112" dur="1" fill="hold">
                                          <p:stCondLst>
                                            <p:cond delay="0"/>
                                          </p:stCondLst>
                                        </p:cTn>
                                        <p:tgtEl>
                                          <p:spTgt spid="40"/>
                                        </p:tgtEl>
                                        <p:attrNameLst>
                                          <p:attrName>style.visibility</p:attrName>
                                        </p:attrNameLst>
                                      </p:cBhvr>
                                      <p:to>
                                        <p:strVal val="visible"/>
                                      </p:to>
                                    </p:set>
                                    <p:animEffect transition="in" filter="fade">
                                      <p:cBhvr>
                                        <p:cTn id="113" dur="500"/>
                                        <p:tgtEl>
                                          <p:spTgt spid="40"/>
                                        </p:tgtEl>
                                      </p:cBhvr>
                                    </p:animEffect>
                                    <p:anim calcmode="lin" valueType="num">
                                      <p:cBhvr>
                                        <p:cTn id="114" dur="500" fill="hold"/>
                                        <p:tgtEl>
                                          <p:spTgt spid="40"/>
                                        </p:tgtEl>
                                        <p:attrNameLst>
                                          <p:attrName>ppt_x</p:attrName>
                                        </p:attrNameLst>
                                      </p:cBhvr>
                                      <p:tavLst>
                                        <p:tav tm="0">
                                          <p:val>
                                            <p:strVal val="#ppt_x"/>
                                          </p:val>
                                        </p:tav>
                                        <p:tav tm="100000">
                                          <p:val>
                                            <p:strVal val="#ppt_x"/>
                                          </p:val>
                                        </p:tav>
                                      </p:tavLst>
                                    </p:anim>
                                    <p:anim calcmode="lin" valueType="num">
                                      <p:cBhvr>
                                        <p:cTn id="115" dur="500" fill="hold"/>
                                        <p:tgtEl>
                                          <p:spTgt spid="40"/>
                                        </p:tgtEl>
                                        <p:attrNameLst>
                                          <p:attrName>ppt_y</p:attrName>
                                        </p:attrNameLst>
                                      </p:cBhvr>
                                      <p:tavLst>
                                        <p:tav tm="0">
                                          <p:val>
                                            <p:strVal val="#ppt_y-.1"/>
                                          </p:val>
                                        </p:tav>
                                        <p:tav tm="100000">
                                          <p:val>
                                            <p:strVal val="#ppt_y"/>
                                          </p:val>
                                        </p:tav>
                                      </p:tavLst>
                                    </p:anim>
                                  </p:childTnLst>
                                </p:cTn>
                              </p:par>
                            </p:childTnLst>
                          </p:cTn>
                        </p:par>
                        <p:par>
                          <p:cTn id="116" fill="hold">
                            <p:stCondLst>
                              <p:cond delay="12500"/>
                            </p:stCondLst>
                            <p:childTnLst>
                              <p:par>
                                <p:cTn id="117" presetID="47" presetClass="entr" presetSubtype="0" fill="hold" nodeType="afterEffect">
                                  <p:stCondLst>
                                    <p:cond delay="0"/>
                                  </p:stCondLst>
                                  <p:childTnLst>
                                    <p:set>
                                      <p:cBhvr>
                                        <p:cTn id="118" dur="1" fill="hold">
                                          <p:stCondLst>
                                            <p:cond delay="0"/>
                                          </p:stCondLst>
                                        </p:cTn>
                                        <p:tgtEl>
                                          <p:spTgt spid="41"/>
                                        </p:tgtEl>
                                        <p:attrNameLst>
                                          <p:attrName>style.visibility</p:attrName>
                                        </p:attrNameLst>
                                      </p:cBhvr>
                                      <p:to>
                                        <p:strVal val="visible"/>
                                      </p:to>
                                    </p:set>
                                    <p:animEffect transition="in" filter="fade">
                                      <p:cBhvr>
                                        <p:cTn id="119" dur="1000"/>
                                        <p:tgtEl>
                                          <p:spTgt spid="41"/>
                                        </p:tgtEl>
                                      </p:cBhvr>
                                    </p:animEffect>
                                    <p:anim calcmode="lin" valueType="num">
                                      <p:cBhvr>
                                        <p:cTn id="120" dur="1000" fill="hold"/>
                                        <p:tgtEl>
                                          <p:spTgt spid="41"/>
                                        </p:tgtEl>
                                        <p:attrNameLst>
                                          <p:attrName>ppt_x</p:attrName>
                                        </p:attrNameLst>
                                      </p:cBhvr>
                                      <p:tavLst>
                                        <p:tav tm="0">
                                          <p:val>
                                            <p:strVal val="#ppt_x"/>
                                          </p:val>
                                        </p:tav>
                                        <p:tav tm="100000">
                                          <p:val>
                                            <p:strVal val="#ppt_x"/>
                                          </p:val>
                                        </p:tav>
                                      </p:tavLst>
                                    </p:anim>
                                    <p:anim calcmode="lin" valueType="num">
                                      <p:cBhvr>
                                        <p:cTn id="121" dur="1000" fill="hold"/>
                                        <p:tgtEl>
                                          <p:spTgt spid="41"/>
                                        </p:tgtEl>
                                        <p:attrNameLst>
                                          <p:attrName>ppt_y</p:attrName>
                                        </p:attrNameLst>
                                      </p:cBhvr>
                                      <p:tavLst>
                                        <p:tav tm="0">
                                          <p:val>
                                            <p:strVal val="#ppt_y-.1"/>
                                          </p:val>
                                        </p:tav>
                                        <p:tav tm="100000">
                                          <p:val>
                                            <p:strVal val="#ppt_y"/>
                                          </p:val>
                                        </p:tav>
                                      </p:tavLst>
                                    </p:anim>
                                  </p:childTnLst>
                                </p:cTn>
                              </p:par>
                            </p:childTnLst>
                          </p:cTn>
                        </p:par>
                        <p:par>
                          <p:cTn id="122" fill="hold">
                            <p:stCondLst>
                              <p:cond delay="13500"/>
                            </p:stCondLst>
                            <p:childTnLst>
                              <p:par>
                                <p:cTn id="123" presetID="53" presetClass="entr" presetSubtype="16" fill="hold" nodeType="afterEffect">
                                  <p:stCondLst>
                                    <p:cond delay="0"/>
                                  </p:stCondLst>
                                  <p:childTnLst>
                                    <p:set>
                                      <p:cBhvr>
                                        <p:cTn id="124" dur="1" fill="hold">
                                          <p:stCondLst>
                                            <p:cond delay="0"/>
                                          </p:stCondLst>
                                        </p:cTn>
                                        <p:tgtEl>
                                          <p:spTgt spid="34"/>
                                        </p:tgtEl>
                                        <p:attrNameLst>
                                          <p:attrName>style.visibility</p:attrName>
                                        </p:attrNameLst>
                                      </p:cBhvr>
                                      <p:to>
                                        <p:strVal val="visible"/>
                                      </p:to>
                                    </p:set>
                                    <p:anim calcmode="lin" valueType="num">
                                      <p:cBhvr>
                                        <p:cTn id="125" dur="500" fill="hold"/>
                                        <p:tgtEl>
                                          <p:spTgt spid="34"/>
                                        </p:tgtEl>
                                        <p:attrNameLst>
                                          <p:attrName>ppt_w</p:attrName>
                                        </p:attrNameLst>
                                      </p:cBhvr>
                                      <p:tavLst>
                                        <p:tav tm="0">
                                          <p:val>
                                            <p:fltVal val="0"/>
                                          </p:val>
                                        </p:tav>
                                        <p:tav tm="100000">
                                          <p:val>
                                            <p:strVal val="#ppt_w"/>
                                          </p:val>
                                        </p:tav>
                                      </p:tavLst>
                                    </p:anim>
                                    <p:anim calcmode="lin" valueType="num">
                                      <p:cBhvr>
                                        <p:cTn id="126" dur="500" fill="hold"/>
                                        <p:tgtEl>
                                          <p:spTgt spid="34"/>
                                        </p:tgtEl>
                                        <p:attrNameLst>
                                          <p:attrName>ppt_h</p:attrName>
                                        </p:attrNameLst>
                                      </p:cBhvr>
                                      <p:tavLst>
                                        <p:tav tm="0">
                                          <p:val>
                                            <p:fltVal val="0"/>
                                          </p:val>
                                        </p:tav>
                                        <p:tav tm="100000">
                                          <p:val>
                                            <p:strVal val="#ppt_h"/>
                                          </p:val>
                                        </p:tav>
                                      </p:tavLst>
                                    </p:anim>
                                    <p:animEffect transition="in" filter="fade">
                                      <p:cBhvr>
                                        <p:cTn id="127" dur="500"/>
                                        <p:tgtEl>
                                          <p:spTgt spid="34"/>
                                        </p:tgtEl>
                                      </p:cBhvr>
                                    </p:animEffect>
                                  </p:childTnLst>
                                </p:cTn>
                              </p:par>
                            </p:childTnLst>
                          </p:cTn>
                        </p:par>
                        <p:par>
                          <p:cTn id="128" fill="hold">
                            <p:stCondLst>
                              <p:cond delay="14000"/>
                            </p:stCondLst>
                            <p:childTnLst>
                              <p:par>
                                <p:cTn id="129" presetID="22" presetClass="entr" presetSubtype="8" fill="hold" grpId="0" nodeType="afterEffect">
                                  <p:stCondLst>
                                    <p:cond delay="0"/>
                                  </p:stCondLst>
                                  <p:childTnLst>
                                    <p:set>
                                      <p:cBhvr>
                                        <p:cTn id="130" dur="1" fill="hold">
                                          <p:stCondLst>
                                            <p:cond delay="0"/>
                                          </p:stCondLst>
                                        </p:cTn>
                                        <p:tgtEl>
                                          <p:spTgt spid="29"/>
                                        </p:tgtEl>
                                        <p:attrNameLst>
                                          <p:attrName>style.visibility</p:attrName>
                                        </p:attrNameLst>
                                      </p:cBhvr>
                                      <p:to>
                                        <p:strVal val="visible"/>
                                      </p:to>
                                    </p:set>
                                    <p:animEffect transition="in" filter="wipe(left)">
                                      <p:cBhvr>
                                        <p:cTn id="131" dur="500"/>
                                        <p:tgtEl>
                                          <p:spTgt spid="29"/>
                                        </p:tgtEl>
                                      </p:cBhvr>
                                    </p:animEffect>
                                  </p:childTnLst>
                                </p:cTn>
                              </p:par>
                            </p:childTnLst>
                          </p:cTn>
                        </p:par>
                        <p:par>
                          <p:cTn id="132" fill="hold">
                            <p:stCondLst>
                              <p:cond delay="14500"/>
                            </p:stCondLst>
                            <p:childTnLst>
                              <p:par>
                                <p:cTn id="133" presetID="53" presetClass="entr" presetSubtype="16" fill="hold" nodeType="afterEffect">
                                  <p:stCondLst>
                                    <p:cond delay="0"/>
                                  </p:stCondLst>
                                  <p:childTnLst>
                                    <p:set>
                                      <p:cBhvr>
                                        <p:cTn id="134" dur="1" fill="hold">
                                          <p:stCondLst>
                                            <p:cond delay="0"/>
                                          </p:stCondLst>
                                        </p:cTn>
                                        <p:tgtEl>
                                          <p:spTgt spid="35"/>
                                        </p:tgtEl>
                                        <p:attrNameLst>
                                          <p:attrName>style.visibility</p:attrName>
                                        </p:attrNameLst>
                                      </p:cBhvr>
                                      <p:to>
                                        <p:strVal val="visible"/>
                                      </p:to>
                                    </p:set>
                                    <p:anim calcmode="lin" valueType="num">
                                      <p:cBhvr>
                                        <p:cTn id="135" dur="500" fill="hold"/>
                                        <p:tgtEl>
                                          <p:spTgt spid="35"/>
                                        </p:tgtEl>
                                        <p:attrNameLst>
                                          <p:attrName>ppt_w</p:attrName>
                                        </p:attrNameLst>
                                      </p:cBhvr>
                                      <p:tavLst>
                                        <p:tav tm="0">
                                          <p:val>
                                            <p:fltVal val="0"/>
                                          </p:val>
                                        </p:tav>
                                        <p:tav tm="100000">
                                          <p:val>
                                            <p:strVal val="#ppt_w"/>
                                          </p:val>
                                        </p:tav>
                                      </p:tavLst>
                                    </p:anim>
                                    <p:anim calcmode="lin" valueType="num">
                                      <p:cBhvr>
                                        <p:cTn id="136" dur="500" fill="hold"/>
                                        <p:tgtEl>
                                          <p:spTgt spid="35"/>
                                        </p:tgtEl>
                                        <p:attrNameLst>
                                          <p:attrName>ppt_h</p:attrName>
                                        </p:attrNameLst>
                                      </p:cBhvr>
                                      <p:tavLst>
                                        <p:tav tm="0">
                                          <p:val>
                                            <p:fltVal val="0"/>
                                          </p:val>
                                        </p:tav>
                                        <p:tav tm="100000">
                                          <p:val>
                                            <p:strVal val="#ppt_h"/>
                                          </p:val>
                                        </p:tav>
                                      </p:tavLst>
                                    </p:anim>
                                    <p:animEffect transition="in" filter="fade">
                                      <p:cBhvr>
                                        <p:cTn id="137" dur="500"/>
                                        <p:tgtEl>
                                          <p:spTgt spid="35"/>
                                        </p:tgtEl>
                                      </p:cBhvr>
                                    </p:animEffect>
                                  </p:childTnLst>
                                </p:cTn>
                              </p:par>
                            </p:childTnLst>
                          </p:cTn>
                        </p:par>
                        <p:par>
                          <p:cTn id="138" fill="hold">
                            <p:stCondLst>
                              <p:cond delay="15000"/>
                            </p:stCondLst>
                            <p:childTnLst>
                              <p:par>
                                <p:cTn id="139" presetID="22" presetClass="entr" presetSubtype="8" fill="hold" grpId="0" nodeType="afterEffect">
                                  <p:stCondLst>
                                    <p:cond delay="0"/>
                                  </p:stCondLst>
                                  <p:childTnLst>
                                    <p:set>
                                      <p:cBhvr>
                                        <p:cTn id="140" dur="1" fill="hold">
                                          <p:stCondLst>
                                            <p:cond delay="0"/>
                                          </p:stCondLst>
                                        </p:cTn>
                                        <p:tgtEl>
                                          <p:spTgt spid="30"/>
                                        </p:tgtEl>
                                        <p:attrNameLst>
                                          <p:attrName>style.visibility</p:attrName>
                                        </p:attrNameLst>
                                      </p:cBhvr>
                                      <p:to>
                                        <p:strVal val="visible"/>
                                      </p:to>
                                    </p:set>
                                    <p:animEffect transition="in" filter="wipe(left)">
                                      <p:cBhvr>
                                        <p:cTn id="14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P spid="14" grpId="0"/>
      <p:bldP spid="15" grpId="0"/>
      <p:bldP spid="18" grpId="0"/>
      <p:bldP spid="19" grpId="0"/>
      <p:bldP spid="20" grpId="0"/>
      <p:bldP spid="22" grpId="0"/>
      <p:bldP spid="23" grpId="0"/>
      <p:bldP spid="24" grpId="0"/>
      <p:bldP spid="25" grpId="0"/>
      <p:bldP spid="26" grpId="0"/>
      <p:bldP spid="29" grpId="0"/>
      <p:bldP spid="3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indoor, wall, screen&#10;&#10;Description automatically generated">
            <a:extLst>
              <a:ext uri="{FF2B5EF4-FFF2-40B4-BE49-F238E27FC236}">
                <a16:creationId xmlns:a16="http://schemas.microsoft.com/office/drawing/2014/main" id="{4F011A4F-799B-4970-A1AA-41AB7AFECC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Graphical user interface&#10;&#10;Description automatically generated with medium confidence">
            <a:extLst>
              <a:ext uri="{FF2B5EF4-FFF2-40B4-BE49-F238E27FC236}">
                <a16:creationId xmlns:a16="http://schemas.microsoft.com/office/drawing/2014/main" id="{10CD8569-6CCF-4E8B-A100-1478463B6839}"/>
              </a:ext>
            </a:extLst>
          </p:cNvPr>
          <p:cNvPicPr>
            <a:picLocks noChangeAspect="1"/>
          </p:cNvPicPr>
          <p:nvPr/>
        </p:nvPicPr>
        <p:blipFill rotWithShape="1">
          <a:blip r:embed="rId4">
            <a:extLst>
              <a:ext uri="{28A0092B-C50C-407E-A947-70E740481C1C}">
                <a14:useLocalDpi xmlns:a14="http://schemas.microsoft.com/office/drawing/2010/main" val="0"/>
              </a:ext>
            </a:extLst>
          </a:blip>
          <a:srcRect l="14620" t="9840" r="13058" b="880"/>
          <a:stretch/>
        </p:blipFill>
        <p:spPr>
          <a:xfrm>
            <a:off x="3062177" y="435935"/>
            <a:ext cx="6889898" cy="4008474"/>
          </a:xfrm>
          <a:prstGeom prst="rect">
            <a:avLst/>
          </a:prstGeom>
        </p:spPr>
      </p:pic>
      <p:sp>
        <p:nvSpPr>
          <p:cNvPr id="5" name="Rectangle 4">
            <a:extLst>
              <a:ext uri="{FF2B5EF4-FFF2-40B4-BE49-F238E27FC236}">
                <a16:creationId xmlns:a16="http://schemas.microsoft.com/office/drawing/2014/main" id="{5E1B89DE-B400-445B-9902-33F1C784CE50}"/>
              </a:ext>
            </a:extLst>
          </p:cNvPr>
          <p:cNvSpPr/>
          <p:nvPr/>
        </p:nvSpPr>
        <p:spPr>
          <a:xfrm>
            <a:off x="3062177" y="3253563"/>
            <a:ext cx="946297" cy="255181"/>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Cursor with solid fill">
            <a:extLst>
              <a:ext uri="{FF2B5EF4-FFF2-40B4-BE49-F238E27FC236}">
                <a16:creationId xmlns:a16="http://schemas.microsoft.com/office/drawing/2014/main" id="{0F7D29CF-7F61-4981-AB89-E9828C00FA3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863855" y="3976575"/>
            <a:ext cx="315433" cy="315433"/>
          </a:xfrm>
          <a:prstGeom prst="rect">
            <a:avLst/>
          </a:prstGeom>
        </p:spPr>
      </p:pic>
      <p:grpSp>
        <p:nvGrpSpPr>
          <p:cNvPr id="14" name="Group 13">
            <a:extLst>
              <a:ext uri="{FF2B5EF4-FFF2-40B4-BE49-F238E27FC236}">
                <a16:creationId xmlns:a16="http://schemas.microsoft.com/office/drawing/2014/main" id="{6ABD949F-2E9C-4C10-99BF-281E3FE20A7D}"/>
              </a:ext>
            </a:extLst>
          </p:cNvPr>
          <p:cNvGrpSpPr/>
          <p:nvPr/>
        </p:nvGrpSpPr>
        <p:grpSpPr>
          <a:xfrm>
            <a:off x="-31859" y="230603"/>
            <a:ext cx="2788848" cy="1981893"/>
            <a:chOff x="-31859" y="230603"/>
            <a:chExt cx="2788848" cy="1981893"/>
          </a:xfrm>
        </p:grpSpPr>
        <p:grpSp>
          <p:nvGrpSpPr>
            <p:cNvPr id="8" name="Group 7">
              <a:extLst>
                <a:ext uri="{FF2B5EF4-FFF2-40B4-BE49-F238E27FC236}">
                  <a16:creationId xmlns:a16="http://schemas.microsoft.com/office/drawing/2014/main" id="{B3158B0A-5A7A-4E01-AC58-3EA1F5651E2C}"/>
                </a:ext>
              </a:extLst>
            </p:cNvPr>
            <p:cNvGrpSpPr/>
            <p:nvPr/>
          </p:nvGrpSpPr>
          <p:grpSpPr>
            <a:xfrm>
              <a:off x="338350" y="849301"/>
              <a:ext cx="2418639" cy="744499"/>
              <a:chOff x="429791" y="849301"/>
              <a:chExt cx="2418639" cy="744499"/>
            </a:xfrm>
          </p:grpSpPr>
          <p:sp>
            <p:nvSpPr>
              <p:cNvPr id="9" name="Rectangle: Rounded Corners 8">
                <a:extLst>
                  <a:ext uri="{FF2B5EF4-FFF2-40B4-BE49-F238E27FC236}">
                    <a16:creationId xmlns:a16="http://schemas.microsoft.com/office/drawing/2014/main" id="{E74F96C9-23EB-4CCD-AFC3-933F1DBABD07}"/>
                  </a:ext>
                </a:extLst>
              </p:cNvPr>
              <p:cNvSpPr/>
              <p:nvPr/>
            </p:nvSpPr>
            <p:spPr>
              <a:xfrm>
                <a:off x="429791" y="849301"/>
                <a:ext cx="2200589" cy="744499"/>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7BF4CB5-AAB6-4C0A-A14E-2A404708B5FC}"/>
                  </a:ext>
                </a:extLst>
              </p:cNvPr>
              <p:cNvSpPr txBox="1"/>
              <p:nvPr/>
            </p:nvSpPr>
            <p:spPr>
              <a:xfrm>
                <a:off x="1254259" y="922554"/>
                <a:ext cx="1406601" cy="369332"/>
              </a:xfrm>
              <a:prstGeom prst="rect">
                <a:avLst/>
              </a:prstGeom>
              <a:noFill/>
            </p:spPr>
            <p:txBody>
              <a:bodyPr wrap="square" rtlCol="0">
                <a:spAutoFit/>
              </a:bodyPr>
              <a:lstStyle/>
              <a:p>
                <a:pPr algn="ctr"/>
                <a:r>
                  <a:rPr lang="en-US" sz="1800" b="1"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VALERIE</a:t>
                </a:r>
                <a:r>
                  <a:rPr lang="en-US" dirty="0">
                    <a:solidFill>
                      <a:schemeClr val="bg1">
                        <a:lumMod val="95000"/>
                      </a:schemeClr>
                    </a:solidFill>
                    <a:latin typeface="Century Gothic" panose="020B0502020202020204" pitchFamily="34" charset="0"/>
                  </a:rPr>
                  <a:t> </a:t>
                </a:r>
              </a:p>
            </p:txBody>
          </p:sp>
          <p:sp>
            <p:nvSpPr>
              <p:cNvPr id="11" name="TextBox 10">
                <a:extLst>
                  <a:ext uri="{FF2B5EF4-FFF2-40B4-BE49-F238E27FC236}">
                    <a16:creationId xmlns:a16="http://schemas.microsoft.com/office/drawing/2014/main" id="{79CDF8BF-BBE6-481D-A6F6-6D2CE725B576}"/>
                  </a:ext>
                </a:extLst>
              </p:cNvPr>
              <p:cNvSpPr txBox="1"/>
              <p:nvPr/>
            </p:nvSpPr>
            <p:spPr>
              <a:xfrm>
                <a:off x="1012037" y="1271790"/>
                <a:ext cx="1836393" cy="269304"/>
              </a:xfrm>
              <a:prstGeom prst="rect">
                <a:avLst/>
              </a:prstGeom>
              <a:noFill/>
            </p:spPr>
            <p:txBody>
              <a:bodyPr wrap="square" rtlCol="0">
                <a:spAutoFit/>
              </a:bodyPr>
              <a:lstStyle/>
              <a:p>
                <a:pPr algn="ctr"/>
                <a:r>
                  <a:rPr lang="en-US" sz="1150" b="1" dirty="0">
                    <a:solidFill>
                      <a:schemeClr val="bg1">
                        <a:lumMod val="95000"/>
                      </a:schemeClr>
                    </a:solidFill>
                    <a:latin typeface="Segoe Print" panose="02000600000000000000" pitchFamily="2" charset="0"/>
                  </a:rPr>
                  <a:t>“Manager”</a:t>
                </a:r>
                <a:r>
                  <a:rPr lang="en-US" sz="1150" dirty="0">
                    <a:solidFill>
                      <a:schemeClr val="bg1">
                        <a:lumMod val="95000"/>
                      </a:schemeClr>
                    </a:solidFill>
                    <a:latin typeface="Segoe Print" panose="02000600000000000000" pitchFamily="2" charset="0"/>
                  </a:rPr>
                  <a:t> </a:t>
                </a:r>
              </a:p>
            </p:txBody>
          </p:sp>
        </p:grpSp>
        <p:pic>
          <p:nvPicPr>
            <p:cNvPr id="13" name="Picture 12" descr="A person smiling for the camera&#10;&#10;Description automatically generated with low confidence">
              <a:extLst>
                <a:ext uri="{FF2B5EF4-FFF2-40B4-BE49-F238E27FC236}">
                  <a16:creationId xmlns:a16="http://schemas.microsoft.com/office/drawing/2014/main" id="{81447CB5-E4D7-4574-9FB4-225C271E709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1859" y="230603"/>
              <a:ext cx="1531463" cy="1981893"/>
            </a:xfrm>
            <a:prstGeom prst="rect">
              <a:avLst/>
            </a:prstGeom>
          </p:spPr>
        </p:pic>
      </p:grpSp>
    </p:spTree>
    <p:extLst>
      <p:ext uri="{BB962C8B-B14F-4D97-AF65-F5344CB8AC3E}">
        <p14:creationId xmlns:p14="http://schemas.microsoft.com/office/powerpoint/2010/main" val="889847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42" presetClass="path" presetSubtype="0" accel="50000" decel="50000" fill="hold" nodeType="afterEffect">
                                  <p:stCondLst>
                                    <p:cond delay="0"/>
                                  </p:stCondLst>
                                  <p:childTnLst>
                                    <p:animMotion origin="layout" path="M -2.70833E-6 1.11111E-6 L -0.17812 -0.10278 " pathEditMode="relative" rAng="0" ptsTypes="AA">
                                      <p:cBhvr>
                                        <p:cTn id="10" dur="2000" fill="hold"/>
                                        <p:tgtEl>
                                          <p:spTgt spid="7"/>
                                        </p:tgtEl>
                                        <p:attrNameLst>
                                          <p:attrName>ppt_x</p:attrName>
                                          <p:attrName>ppt_y</p:attrName>
                                        </p:attrNameLst>
                                      </p:cBhvr>
                                      <p:rCtr x="-8672" y="-5394"/>
                                    </p:animMotion>
                                  </p:childTnLst>
                                </p:cTn>
                              </p:par>
                            </p:childTnLst>
                          </p:cTn>
                        </p:par>
                        <p:par>
                          <p:cTn id="11" fill="hold">
                            <p:stCondLst>
                              <p:cond delay="4000"/>
                            </p:stCondLst>
                            <p:childTnLst>
                              <p:par>
                                <p:cTn id="12" presetID="26" presetClass="emph" presetSubtype="0" fill="hold" nodeType="afterEffect">
                                  <p:stCondLst>
                                    <p:cond delay="0"/>
                                  </p:stCondLst>
                                  <p:childTnLst>
                                    <p:animEffect transition="out" filter="fade">
                                      <p:cBhvr>
                                        <p:cTn id="13" dur="500" tmFilter="0, 0; .2, .5; .8, .5; 1, 0"/>
                                        <p:tgtEl>
                                          <p:spTgt spid="7"/>
                                        </p:tgtEl>
                                      </p:cBhvr>
                                    </p:animEffect>
                                    <p:animScale>
                                      <p:cBhvr>
                                        <p:cTn id="14"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indoor, wall, screen&#10;&#10;Description automatically generated">
            <a:extLst>
              <a:ext uri="{FF2B5EF4-FFF2-40B4-BE49-F238E27FC236}">
                <a16:creationId xmlns:a16="http://schemas.microsoft.com/office/drawing/2014/main" id="{4E3E1049-1D2C-4643-A937-208D76636D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Graphical user interface, text, application, email&#10;&#10;Description automatically generated">
            <a:extLst>
              <a:ext uri="{FF2B5EF4-FFF2-40B4-BE49-F238E27FC236}">
                <a16:creationId xmlns:a16="http://schemas.microsoft.com/office/drawing/2014/main" id="{777FF87E-1236-4D42-9EFB-67470CC060A9}"/>
              </a:ext>
            </a:extLst>
          </p:cNvPr>
          <p:cNvPicPr>
            <a:picLocks noChangeAspect="1"/>
          </p:cNvPicPr>
          <p:nvPr/>
        </p:nvPicPr>
        <p:blipFill rotWithShape="1">
          <a:blip r:embed="rId4">
            <a:extLst>
              <a:ext uri="{28A0092B-C50C-407E-A947-70E740481C1C}">
                <a14:useLocalDpi xmlns:a14="http://schemas.microsoft.com/office/drawing/2010/main" val="0"/>
              </a:ext>
            </a:extLst>
          </a:blip>
          <a:srcRect l="394" t="6019" r="36051" b="15159"/>
          <a:stretch/>
        </p:blipFill>
        <p:spPr>
          <a:xfrm>
            <a:off x="3072810" y="404037"/>
            <a:ext cx="6879265" cy="4040371"/>
          </a:xfrm>
          <a:prstGeom prst="rect">
            <a:avLst/>
          </a:prstGeom>
        </p:spPr>
      </p:pic>
      <p:sp>
        <p:nvSpPr>
          <p:cNvPr id="5" name="Rectangle 4">
            <a:extLst>
              <a:ext uri="{FF2B5EF4-FFF2-40B4-BE49-F238E27FC236}">
                <a16:creationId xmlns:a16="http://schemas.microsoft.com/office/drawing/2014/main" id="{B5477C2D-633F-4BDB-AD20-916943CAD61D}"/>
              </a:ext>
            </a:extLst>
          </p:cNvPr>
          <p:cNvSpPr/>
          <p:nvPr/>
        </p:nvSpPr>
        <p:spPr>
          <a:xfrm>
            <a:off x="7378995" y="999460"/>
            <a:ext cx="744279" cy="255181"/>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descr="Cursor with solid fill">
            <a:extLst>
              <a:ext uri="{FF2B5EF4-FFF2-40B4-BE49-F238E27FC236}">
                <a16:creationId xmlns:a16="http://schemas.microsoft.com/office/drawing/2014/main" id="{3497FE2B-A8A7-450A-B37E-DA5F2A3B6AD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62106" y="3880882"/>
            <a:ext cx="315433" cy="315433"/>
          </a:xfrm>
          <a:prstGeom prst="rect">
            <a:avLst/>
          </a:prstGeom>
        </p:spPr>
      </p:pic>
      <p:grpSp>
        <p:nvGrpSpPr>
          <p:cNvPr id="7" name="Group 6">
            <a:extLst>
              <a:ext uri="{FF2B5EF4-FFF2-40B4-BE49-F238E27FC236}">
                <a16:creationId xmlns:a16="http://schemas.microsoft.com/office/drawing/2014/main" id="{F3D48A44-453B-4713-ABBA-73992A320854}"/>
              </a:ext>
            </a:extLst>
          </p:cNvPr>
          <p:cNvGrpSpPr/>
          <p:nvPr/>
        </p:nvGrpSpPr>
        <p:grpSpPr>
          <a:xfrm>
            <a:off x="-31859" y="230603"/>
            <a:ext cx="2788848" cy="1981893"/>
            <a:chOff x="-31859" y="230603"/>
            <a:chExt cx="2788848" cy="1981893"/>
          </a:xfrm>
        </p:grpSpPr>
        <p:grpSp>
          <p:nvGrpSpPr>
            <p:cNvPr id="8" name="Group 7">
              <a:extLst>
                <a:ext uri="{FF2B5EF4-FFF2-40B4-BE49-F238E27FC236}">
                  <a16:creationId xmlns:a16="http://schemas.microsoft.com/office/drawing/2014/main" id="{BB7BE88C-6318-49D8-87AA-ADA06B68303C}"/>
                </a:ext>
              </a:extLst>
            </p:cNvPr>
            <p:cNvGrpSpPr/>
            <p:nvPr/>
          </p:nvGrpSpPr>
          <p:grpSpPr>
            <a:xfrm>
              <a:off x="338350" y="849301"/>
              <a:ext cx="2418639" cy="744499"/>
              <a:chOff x="429791" y="849301"/>
              <a:chExt cx="2418639" cy="744499"/>
            </a:xfrm>
          </p:grpSpPr>
          <p:sp>
            <p:nvSpPr>
              <p:cNvPr id="10" name="Rectangle: Rounded Corners 9">
                <a:extLst>
                  <a:ext uri="{FF2B5EF4-FFF2-40B4-BE49-F238E27FC236}">
                    <a16:creationId xmlns:a16="http://schemas.microsoft.com/office/drawing/2014/main" id="{78C00B04-D9D9-4455-96D6-3F5546443EAF}"/>
                  </a:ext>
                </a:extLst>
              </p:cNvPr>
              <p:cNvSpPr/>
              <p:nvPr/>
            </p:nvSpPr>
            <p:spPr>
              <a:xfrm>
                <a:off x="429791" y="849301"/>
                <a:ext cx="2200589" cy="744499"/>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DD750A1-FBC1-42E9-8F3E-A458DD855CC3}"/>
                  </a:ext>
                </a:extLst>
              </p:cNvPr>
              <p:cNvSpPr txBox="1"/>
              <p:nvPr/>
            </p:nvSpPr>
            <p:spPr>
              <a:xfrm>
                <a:off x="1254259" y="922554"/>
                <a:ext cx="1406601" cy="369332"/>
              </a:xfrm>
              <a:prstGeom prst="rect">
                <a:avLst/>
              </a:prstGeom>
              <a:noFill/>
            </p:spPr>
            <p:txBody>
              <a:bodyPr wrap="square" rtlCol="0">
                <a:spAutoFit/>
              </a:bodyPr>
              <a:lstStyle/>
              <a:p>
                <a:pPr algn="ctr"/>
                <a:r>
                  <a:rPr lang="en-US" sz="1800" b="1"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VALERIE</a:t>
                </a:r>
                <a:r>
                  <a:rPr lang="en-US" dirty="0">
                    <a:solidFill>
                      <a:schemeClr val="bg1">
                        <a:lumMod val="95000"/>
                      </a:schemeClr>
                    </a:solidFill>
                    <a:latin typeface="Century Gothic" panose="020B0502020202020204" pitchFamily="34" charset="0"/>
                  </a:rPr>
                  <a:t> </a:t>
                </a:r>
              </a:p>
            </p:txBody>
          </p:sp>
          <p:sp>
            <p:nvSpPr>
              <p:cNvPr id="12" name="TextBox 11">
                <a:extLst>
                  <a:ext uri="{FF2B5EF4-FFF2-40B4-BE49-F238E27FC236}">
                    <a16:creationId xmlns:a16="http://schemas.microsoft.com/office/drawing/2014/main" id="{5981A564-A898-41F3-A6EF-A028DB64380F}"/>
                  </a:ext>
                </a:extLst>
              </p:cNvPr>
              <p:cNvSpPr txBox="1"/>
              <p:nvPr/>
            </p:nvSpPr>
            <p:spPr>
              <a:xfrm>
                <a:off x="1012037" y="1271790"/>
                <a:ext cx="1836393" cy="269304"/>
              </a:xfrm>
              <a:prstGeom prst="rect">
                <a:avLst/>
              </a:prstGeom>
              <a:noFill/>
            </p:spPr>
            <p:txBody>
              <a:bodyPr wrap="square" rtlCol="0">
                <a:spAutoFit/>
              </a:bodyPr>
              <a:lstStyle/>
              <a:p>
                <a:pPr algn="ctr"/>
                <a:r>
                  <a:rPr lang="en-US" sz="1150" b="1" dirty="0">
                    <a:solidFill>
                      <a:schemeClr val="bg1">
                        <a:lumMod val="95000"/>
                      </a:schemeClr>
                    </a:solidFill>
                    <a:latin typeface="Segoe Print" panose="02000600000000000000" pitchFamily="2" charset="0"/>
                  </a:rPr>
                  <a:t>“Manager”</a:t>
                </a:r>
                <a:r>
                  <a:rPr lang="en-US" sz="1150" dirty="0">
                    <a:solidFill>
                      <a:schemeClr val="bg1">
                        <a:lumMod val="95000"/>
                      </a:schemeClr>
                    </a:solidFill>
                    <a:latin typeface="Segoe Print" panose="02000600000000000000" pitchFamily="2" charset="0"/>
                  </a:rPr>
                  <a:t> </a:t>
                </a:r>
              </a:p>
            </p:txBody>
          </p:sp>
        </p:grpSp>
        <p:pic>
          <p:nvPicPr>
            <p:cNvPr id="9" name="Picture 8" descr="A person smiling for the camera&#10;&#10;Description automatically generated with low confidence">
              <a:extLst>
                <a:ext uri="{FF2B5EF4-FFF2-40B4-BE49-F238E27FC236}">
                  <a16:creationId xmlns:a16="http://schemas.microsoft.com/office/drawing/2014/main" id="{7221D20F-1C7E-46C1-9A13-CE393921CF2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1859" y="230603"/>
              <a:ext cx="1531463" cy="1981893"/>
            </a:xfrm>
            <a:prstGeom prst="rect">
              <a:avLst/>
            </a:prstGeom>
          </p:spPr>
        </p:pic>
      </p:grpSp>
    </p:spTree>
    <p:extLst>
      <p:ext uri="{BB962C8B-B14F-4D97-AF65-F5344CB8AC3E}">
        <p14:creationId xmlns:p14="http://schemas.microsoft.com/office/powerpoint/2010/main" val="2645373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42" presetClass="path" presetSubtype="0" accel="50000" decel="50000" fill="hold" nodeType="afterEffect">
                                  <p:stCondLst>
                                    <p:cond delay="0"/>
                                  </p:stCondLst>
                                  <p:childTnLst>
                                    <p:animMotion origin="layout" path="M 1.875E-6 1.11111E-6 L 0.17591 -0.40602 " pathEditMode="relative" rAng="0" ptsTypes="AA">
                                      <p:cBhvr>
                                        <p:cTn id="10" dur="2000" fill="hold"/>
                                        <p:tgtEl>
                                          <p:spTgt spid="6"/>
                                        </p:tgtEl>
                                        <p:attrNameLst>
                                          <p:attrName>ppt_x</p:attrName>
                                          <p:attrName>ppt_y</p:attrName>
                                        </p:attrNameLst>
                                      </p:cBhvr>
                                      <p:rCtr x="8789" y="-20301"/>
                                    </p:animMotion>
                                  </p:childTnLst>
                                </p:cTn>
                              </p:par>
                            </p:childTnLst>
                          </p:cTn>
                        </p:par>
                        <p:par>
                          <p:cTn id="11" fill="hold">
                            <p:stCondLst>
                              <p:cond delay="4000"/>
                            </p:stCondLst>
                            <p:childTnLst>
                              <p:par>
                                <p:cTn id="12" presetID="26" presetClass="emph" presetSubtype="0" fill="hold" nodeType="afterEffect">
                                  <p:stCondLst>
                                    <p:cond delay="0"/>
                                  </p:stCondLst>
                                  <p:childTnLst>
                                    <p:animEffect transition="out" filter="fade">
                                      <p:cBhvr>
                                        <p:cTn id="13" dur="500" tmFilter="0, 0; .2, .5; .8, .5; 1, 0"/>
                                        <p:tgtEl>
                                          <p:spTgt spid="6"/>
                                        </p:tgtEl>
                                      </p:cBhvr>
                                    </p:animEffect>
                                    <p:animScale>
                                      <p:cBhvr>
                                        <p:cTn id="14"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Rebranded_IT Orientation (2)">
  <a:themeElements>
    <a:clrScheme name="Custom 22">
      <a:dk1>
        <a:srgbClr val="2A2D34"/>
      </a:dk1>
      <a:lt1>
        <a:sysClr val="window" lastClr="FFFFFF"/>
      </a:lt1>
      <a:dk2>
        <a:srgbClr val="003399"/>
      </a:dk2>
      <a:lt2>
        <a:srgbClr val="ACACAC"/>
      </a:lt2>
      <a:accent1>
        <a:srgbClr val="084151"/>
      </a:accent1>
      <a:accent2>
        <a:srgbClr val="C2B280"/>
      </a:accent2>
      <a:accent3>
        <a:srgbClr val="1182A2"/>
      </a:accent3>
      <a:accent4>
        <a:srgbClr val="C3ECF8"/>
      </a:accent4>
      <a:accent5>
        <a:srgbClr val="59514C"/>
      </a:accent5>
      <a:accent6>
        <a:srgbClr val="C3ECF8"/>
      </a:accent6>
      <a:hlink>
        <a:srgbClr val="003399"/>
      </a:hlink>
      <a:folHlink>
        <a:srgbClr val="1182A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98E1C4C9B049D4A927CC4DEA44FE4F7" ma:contentTypeVersion="38" ma:contentTypeDescription="Create a new document." ma:contentTypeScope="" ma:versionID="674e674c1a1c210bf5d9627ddd4c9132">
  <xsd:schema xmlns:xsd="http://www.w3.org/2001/XMLSchema" xmlns:xs="http://www.w3.org/2001/XMLSchema" xmlns:p="http://schemas.microsoft.com/office/2006/metadata/properties" xmlns:ns2="92341ef0-fe78-4ccd-9f10-9712051d5076" xmlns:ns3="c9738514-f0b3-4991-afe1-045c733dd665" targetNamespace="http://schemas.microsoft.com/office/2006/metadata/properties" ma:root="true" ma:fieldsID="0d31fef0cd56e00c6276f27fa560a940" ns2:_="" ns3:_="">
    <xsd:import namespace="92341ef0-fe78-4ccd-9f10-9712051d5076"/>
    <xsd:import namespace="c9738514-f0b3-4991-afe1-045c733dd66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EventHashCode" minOccurs="0"/>
                <xsd:element ref="ns2:MediaServiceGenerationTime"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2341ef0-fe78-4ccd-9f10-9712051d5076" elementFormDefault="qualified">
    <xsd:import namespace="http://schemas.microsoft.com/office/2006/documentManagement/types"/>
    <xsd:import namespace="http://schemas.microsoft.com/office/infopath/2007/PartnerControls"/>
    <xsd:element name="MediaServiceMetadata" ma:index="4" nillable="true" ma:displayName="MediaServiceMetadata" ma:description="" ma:hidden="true" ma:internalName="MediaServiceMetadata" ma:readOnly="true">
      <xsd:simpleType>
        <xsd:restriction base="dms:Note"/>
      </xsd:simpleType>
    </xsd:element>
    <xsd:element name="MediaServiceFastMetadata" ma:index="5" nillable="true" ma:displayName="MediaServiceFastMetadata" ma:description="" ma:hidden="true" ma:internalName="MediaServiceFastMetadata" ma:readOnly="true">
      <xsd:simpleType>
        <xsd:restriction base="dms:Note"/>
      </xsd:simpleType>
    </xsd:element>
    <xsd:element name="MediaServiceAutoTags" ma:index="6" nillable="true" ma:displayName="MediaServiceAutoTags" ma:description="" ma:internalName="MediaServiceAutoTags" ma:readOnly="true">
      <xsd:simpleType>
        <xsd:restriction base="dms:Text"/>
      </xsd:simpleType>
    </xsd:element>
    <xsd:element name="MediaServiceOCR" ma:index="7" nillable="true" ma:displayName="MediaServiceOCR" ma:description="" ma:internalName="MediaServiceOCR" ma:readOnly="true">
      <xsd:simpleType>
        <xsd:restriction base="dms:Note">
          <xsd:maxLength value="255"/>
        </xsd:restriction>
      </xsd:simpleType>
    </xsd:element>
    <xsd:element name="MediaServiceDateTaken" ma:index="8" nillable="true" ma:displayName="MediaServiceDateTaken" ma:description="" ma:hidden="true" ma:internalName="MediaServiceDateTaken" ma:readOnly="true">
      <xsd:simpleType>
        <xsd:restriction base="dms:Text"/>
      </xsd:simpleType>
    </xsd:element>
    <xsd:element name="MediaServiceLocation" ma:index="9" nillable="true" ma:displayName="MediaServiceLocation" ma:description="" ma:internalName="MediaServiceLocation" ma:readOnly="true">
      <xsd:simpleType>
        <xsd:restriction base="dms:Text"/>
      </xsd:simpleType>
    </xsd:element>
    <xsd:element name="MediaServiceEventHashCode" ma:index="12" nillable="true" ma:displayName="MediaServiceEventHashCode" ma:description="" ma:hidden="true" ma:internalName="MediaServiceEventHashCode" ma:readOnly="true">
      <xsd:simpleType>
        <xsd:restriction base="dms:Text"/>
      </xsd:simpleType>
    </xsd:element>
    <xsd:element name="MediaServiceGenerationTime" ma:index="13" nillable="true" ma:displayName="MediaServiceGenerationTime" ma:description="" ma:hidden="true" ma:internalName="MediaServiceGenerationTime" ma:readOnly="true">
      <xsd:simpleType>
        <xsd:restriction base="dms:Text"/>
      </xsd:simpleType>
    </xsd:element>
    <xsd:element name="MediaServiceAutoKeyPoints" ma:index="14" nillable="true" ma:displayName="MediaServiceAutoKeyPoints" ma:description="" ma:hidden="true" ma:internalName="MediaServiceAutoKeyPoints" ma:readOnly="true">
      <xsd:simpleType>
        <xsd:restriction base="dms:Note"/>
      </xsd:simpleType>
    </xsd:element>
    <xsd:element name="MediaServiceKeyPoints" ma:index="15" nillable="true" ma:displayName="KeyPoints" ma:description=""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9738514-f0b3-4991-afe1-045c733dd665"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6"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3858C6C-F531-4272-A3CB-99738AC51FE9}">
  <ds:schemaRefs>
    <ds:schemaRef ds:uri="http://schemas.microsoft.com/sharepoint/v3/contenttype/forms"/>
  </ds:schemaRefs>
</ds:datastoreItem>
</file>

<file path=customXml/itemProps2.xml><?xml version="1.0" encoding="utf-8"?>
<ds:datastoreItem xmlns:ds="http://schemas.openxmlformats.org/officeDocument/2006/customXml" ds:itemID="{B5F25737-684D-46CF-92DA-37CD5C2D36A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2341ef0-fe78-4ccd-9f10-9712051d5076"/>
    <ds:schemaRef ds:uri="c9738514-f0b3-4991-afe1-045c733dd66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EAFA6C6-C7FC-4FC8-B99C-998BE3EC2540}">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Rebranded_IT Orientation (2)</Template>
  <TotalTime>2059</TotalTime>
  <Words>1617</Words>
  <Application>Microsoft Macintosh PowerPoint</Application>
  <PresentationFormat>Widescreen</PresentationFormat>
  <Paragraphs>225</Paragraphs>
  <Slides>25</Slides>
  <Notes>25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25</vt:i4>
      </vt:variant>
    </vt:vector>
  </HeadingPairs>
  <TitlesOfParts>
    <vt:vector size="35" baseType="lpstr">
      <vt:lpstr>Arial</vt:lpstr>
      <vt:lpstr>Calibri</vt:lpstr>
      <vt:lpstr>Calibri Light</vt:lpstr>
      <vt:lpstr>Century Gothic</vt:lpstr>
      <vt:lpstr>Futura Bk BT</vt:lpstr>
      <vt:lpstr>Segoe Print</vt:lpstr>
      <vt:lpstr>Segoe Script</vt:lpstr>
      <vt:lpstr>Symbol</vt:lpstr>
      <vt:lpstr>Wingdings</vt:lpstr>
      <vt:lpstr>Rebranded_IT Orientation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Erica Bland</dc:creator>
  <cp:lastModifiedBy>Erica Bland</cp:lastModifiedBy>
  <cp:revision>26</cp:revision>
  <dcterms:created xsi:type="dcterms:W3CDTF">2021-10-19T15:36:31Z</dcterms:created>
  <dcterms:modified xsi:type="dcterms:W3CDTF">2023-04-14T20:51:59Z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0x010100098E1C4C9B049D4A927CC4DEA44FE4F7</vt:lpwstr>
  </property>
</Properties>
</file>